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1" r:id="rId3"/>
    <p:sldId id="302" r:id="rId4"/>
    <p:sldId id="274" r:id="rId5"/>
    <p:sldId id="304" r:id="rId6"/>
    <p:sldId id="275" r:id="rId7"/>
    <p:sldId id="257" r:id="rId8"/>
    <p:sldId id="258" r:id="rId9"/>
    <p:sldId id="259" r:id="rId10"/>
    <p:sldId id="260" r:id="rId11"/>
    <p:sldId id="262" r:id="rId12"/>
    <p:sldId id="261"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303" r:id="rId29"/>
    <p:sldId id="291" r:id="rId30"/>
    <p:sldId id="292" r:id="rId31"/>
    <p:sldId id="293" r:id="rId32"/>
    <p:sldId id="294" r:id="rId33"/>
    <p:sldId id="295" r:id="rId34"/>
    <p:sldId id="296" r:id="rId35"/>
    <p:sldId id="297" r:id="rId36"/>
    <p:sldId id="298" r:id="rId37"/>
    <p:sldId id="299" r:id="rId38"/>
    <p:sldId id="263" r:id="rId39"/>
    <p:sldId id="300" r:id="rId40"/>
    <p:sldId id="264" r:id="rId41"/>
    <p:sldId id="265" r:id="rId42"/>
    <p:sldId id="266" r:id="rId43"/>
    <p:sldId id="267" r:id="rId44"/>
    <p:sldId id="268" r:id="rId45"/>
    <p:sldId id="269" r:id="rId46"/>
    <p:sldId id="270" r:id="rId47"/>
    <p:sldId id="271" r:id="rId48"/>
    <p:sldId id="273" r:id="rId49"/>
    <p:sldId id="272"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8" d="100"/>
          <a:sy n="98" d="100"/>
        </p:scale>
        <p:origin x="-172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D371A6-B6CA-0B48-89B4-BD447C86EB0F}" type="datetimeFigureOut">
              <a:rPr lang="en-US" smtClean="0"/>
              <a:t>08/02/18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1580169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D371A6-B6CA-0B48-89B4-BD447C86EB0F}" type="datetimeFigureOut">
              <a:rPr lang="en-US" smtClean="0"/>
              <a:t>08/02/18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4254428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D371A6-B6CA-0B48-89B4-BD447C86EB0F}" type="datetimeFigureOut">
              <a:rPr lang="en-US" smtClean="0"/>
              <a:t>08/02/18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986733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D371A6-B6CA-0B48-89B4-BD447C86EB0F}" type="datetimeFigureOut">
              <a:rPr lang="en-US" smtClean="0"/>
              <a:t>08/02/18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478061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D371A6-B6CA-0B48-89B4-BD447C86EB0F}" type="datetimeFigureOut">
              <a:rPr lang="en-US" smtClean="0"/>
              <a:t>08/02/18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3936645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D371A6-B6CA-0B48-89B4-BD447C86EB0F}" type="datetimeFigureOut">
              <a:rPr lang="en-US" smtClean="0"/>
              <a:t>08/02/18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648205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D371A6-B6CA-0B48-89B4-BD447C86EB0F}" type="datetimeFigureOut">
              <a:rPr lang="en-US" smtClean="0"/>
              <a:t>08/02/18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209687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D371A6-B6CA-0B48-89B4-BD447C86EB0F}" type="datetimeFigureOut">
              <a:rPr lang="en-US" smtClean="0"/>
              <a:t>08/02/18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1868384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D371A6-B6CA-0B48-89B4-BD447C86EB0F}" type="datetimeFigureOut">
              <a:rPr lang="en-US" smtClean="0"/>
              <a:t>08/02/18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105927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D371A6-B6CA-0B48-89B4-BD447C86EB0F}" type="datetimeFigureOut">
              <a:rPr lang="en-US" smtClean="0"/>
              <a:t>08/02/18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296927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D371A6-B6CA-0B48-89B4-BD447C86EB0F}" type="datetimeFigureOut">
              <a:rPr lang="en-US" smtClean="0"/>
              <a:t>08/02/18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AB6B1A-DF26-F04A-BBCE-A2F1B1A3B3AF}" type="slidenum">
              <a:rPr lang="en-US" smtClean="0"/>
              <a:t>‹#›</a:t>
            </a:fld>
            <a:endParaRPr lang="en-US"/>
          </a:p>
        </p:txBody>
      </p:sp>
    </p:spTree>
    <p:extLst>
      <p:ext uri="{BB962C8B-B14F-4D97-AF65-F5344CB8AC3E}">
        <p14:creationId xmlns:p14="http://schemas.microsoft.com/office/powerpoint/2010/main" val="30978468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D371A6-B6CA-0B48-89B4-BD447C86EB0F}" type="datetimeFigureOut">
              <a:rPr lang="en-US" smtClean="0"/>
              <a:t>08/02/18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B6B1A-DF26-F04A-BBCE-A2F1B1A3B3AF}" type="slidenum">
              <a:rPr lang="en-US" smtClean="0"/>
              <a:t>‹#›</a:t>
            </a:fld>
            <a:endParaRPr lang="en-US"/>
          </a:p>
        </p:txBody>
      </p:sp>
    </p:spTree>
    <p:extLst>
      <p:ext uri="{BB962C8B-B14F-4D97-AF65-F5344CB8AC3E}">
        <p14:creationId xmlns:p14="http://schemas.microsoft.com/office/powerpoint/2010/main" val="161403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en.wikipedia.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uru99.com/accessing-forms-in-webdriver.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Software Testing (Advanced)</a:t>
            </a:r>
            <a:endParaRPr lang="en-US" dirty="0"/>
          </a:p>
        </p:txBody>
      </p:sp>
      <p:sp>
        <p:nvSpPr>
          <p:cNvPr id="3" name="Subtitle 2"/>
          <p:cNvSpPr>
            <a:spLocks noGrp="1"/>
          </p:cNvSpPr>
          <p:nvPr>
            <p:ph type="subTitle" idx="1"/>
          </p:nvPr>
        </p:nvSpPr>
        <p:spPr/>
        <p:txBody>
          <a:bodyPr/>
          <a:lstStyle/>
          <a:p>
            <a:r>
              <a:rPr lang="en-US" dirty="0" smtClean="0"/>
              <a:t>Week 6</a:t>
            </a:r>
            <a:endParaRPr lang="en-US" dirty="0"/>
          </a:p>
        </p:txBody>
      </p:sp>
    </p:spTree>
    <p:extLst>
      <p:ext uri="{BB962C8B-B14F-4D97-AF65-F5344CB8AC3E}">
        <p14:creationId xmlns:p14="http://schemas.microsoft.com/office/powerpoint/2010/main" val="28043874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Vulnerability</a:t>
            </a:r>
            <a:endParaRPr lang="en-US" dirty="0"/>
          </a:p>
        </p:txBody>
      </p:sp>
      <p:sp>
        <p:nvSpPr>
          <p:cNvPr id="3" name="Content Placeholder 2"/>
          <p:cNvSpPr>
            <a:spLocks noGrp="1"/>
          </p:cNvSpPr>
          <p:nvPr>
            <p:ph idx="1"/>
          </p:nvPr>
        </p:nvSpPr>
        <p:spPr>
          <a:xfrm>
            <a:off x="457200" y="1600201"/>
            <a:ext cx="8229600" cy="2935514"/>
          </a:xfrm>
        </p:spPr>
        <p:txBody>
          <a:bodyPr/>
          <a:lstStyle/>
          <a:p>
            <a:pPr marL="0" indent="0">
              <a:buNone/>
            </a:pPr>
            <a:r>
              <a:rPr lang="en-US" dirty="0">
                <a:solidFill>
                  <a:srgbClr val="0000FF"/>
                </a:solidFill>
              </a:rPr>
              <a:t>w</a:t>
            </a:r>
            <a:r>
              <a:rPr lang="en-US" dirty="0" smtClean="0">
                <a:solidFill>
                  <a:srgbClr val="0000FF"/>
                </a:solidFill>
              </a:rPr>
              <a:t>hile ((read = </a:t>
            </a:r>
            <a:r>
              <a:rPr lang="en-US" dirty="0" err="1" smtClean="0">
                <a:solidFill>
                  <a:srgbClr val="0000FF"/>
                </a:solidFill>
              </a:rPr>
              <a:t>getch</a:t>
            </a:r>
            <a:r>
              <a:rPr lang="en-US" dirty="0" smtClean="0">
                <a:solidFill>
                  <a:srgbClr val="0000FF"/>
                </a:solidFill>
              </a:rPr>
              <a:t>()) != ‘\0’)</a:t>
            </a:r>
          </a:p>
          <a:p>
            <a:pPr marL="0" indent="0">
              <a:buNone/>
            </a:pPr>
            <a:r>
              <a:rPr lang="en-US" dirty="0" smtClean="0">
                <a:solidFill>
                  <a:srgbClr val="0000FF"/>
                </a:solidFill>
              </a:rPr>
              <a:t>{</a:t>
            </a:r>
          </a:p>
          <a:p>
            <a:pPr marL="0" indent="0">
              <a:buNone/>
            </a:pPr>
            <a:r>
              <a:rPr lang="en-US" dirty="0">
                <a:solidFill>
                  <a:srgbClr val="0000FF"/>
                </a:solidFill>
              </a:rPr>
              <a:t> </a:t>
            </a:r>
            <a:r>
              <a:rPr lang="en-US" dirty="0" smtClean="0">
                <a:solidFill>
                  <a:srgbClr val="0000FF"/>
                </a:solidFill>
              </a:rPr>
              <a:t>    name[id++] = read;</a:t>
            </a:r>
          </a:p>
          <a:p>
            <a:pPr marL="0" indent="0">
              <a:buNone/>
            </a:pPr>
            <a:r>
              <a:rPr lang="en-US" dirty="0">
                <a:solidFill>
                  <a:srgbClr val="0000FF"/>
                </a:solidFill>
              </a:rPr>
              <a:t>	</a:t>
            </a:r>
            <a:r>
              <a:rPr lang="en-US" dirty="0" smtClean="0">
                <a:solidFill>
                  <a:srgbClr val="0000FF"/>
                </a:solidFill>
              </a:rPr>
              <a:t>…..</a:t>
            </a:r>
          </a:p>
          <a:p>
            <a:pPr marL="0" indent="0">
              <a:buNone/>
            </a:pPr>
            <a:r>
              <a:rPr lang="en-US" dirty="0">
                <a:solidFill>
                  <a:srgbClr val="0000FF"/>
                </a:solidFill>
              </a:rPr>
              <a:t>}</a:t>
            </a:r>
          </a:p>
        </p:txBody>
      </p:sp>
      <p:sp>
        <p:nvSpPr>
          <p:cNvPr id="4" name="TextBox 3"/>
          <p:cNvSpPr txBox="1"/>
          <p:nvPr/>
        </p:nvSpPr>
        <p:spPr>
          <a:xfrm>
            <a:off x="2213428" y="4644572"/>
            <a:ext cx="4850457" cy="369332"/>
          </a:xfrm>
          <a:prstGeom prst="rect">
            <a:avLst/>
          </a:prstGeom>
          <a:noFill/>
        </p:spPr>
        <p:txBody>
          <a:bodyPr wrap="none" rtlCol="0">
            <a:spAutoFit/>
          </a:bodyPr>
          <a:lstStyle/>
          <a:p>
            <a:r>
              <a:rPr lang="en-US" dirty="0" err="1">
                <a:solidFill>
                  <a:srgbClr val="FF0000"/>
                </a:solidFill>
              </a:rPr>
              <a:t>g</a:t>
            </a:r>
            <a:r>
              <a:rPr lang="en-US" dirty="0" err="1" smtClean="0">
                <a:solidFill>
                  <a:srgbClr val="FF0000"/>
                </a:solidFill>
              </a:rPr>
              <a:t>etch</a:t>
            </a:r>
            <a:r>
              <a:rPr lang="en-US" dirty="0" smtClean="0">
                <a:solidFill>
                  <a:srgbClr val="FF0000"/>
                </a:solidFill>
              </a:rPr>
              <a:t>() reads input from standard input terminal</a:t>
            </a:r>
            <a:endParaRPr lang="en-US" dirty="0">
              <a:solidFill>
                <a:srgbClr val="FF0000"/>
              </a:solidFill>
            </a:endParaRPr>
          </a:p>
        </p:txBody>
      </p:sp>
    </p:spTree>
    <p:extLst>
      <p:ext uri="{BB962C8B-B14F-4D97-AF65-F5344CB8AC3E}">
        <p14:creationId xmlns:p14="http://schemas.microsoft.com/office/powerpoint/2010/main" val="2121591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Vulnerability</a:t>
            </a:r>
            <a:endParaRPr lang="en-US" dirty="0"/>
          </a:p>
        </p:txBody>
      </p:sp>
      <p:sp>
        <p:nvSpPr>
          <p:cNvPr id="3" name="Content Placeholder 2"/>
          <p:cNvSpPr>
            <a:spLocks noGrp="1"/>
          </p:cNvSpPr>
          <p:nvPr>
            <p:ph idx="1"/>
          </p:nvPr>
        </p:nvSpPr>
        <p:spPr>
          <a:xfrm>
            <a:off x="457200" y="2809725"/>
            <a:ext cx="2494039" cy="1411513"/>
          </a:xfrm>
        </p:spPr>
        <p:txBody>
          <a:bodyPr>
            <a:normAutofit fontScale="92500" lnSpcReduction="10000"/>
          </a:bodyPr>
          <a:lstStyle/>
          <a:p>
            <a:pPr marL="0" indent="0">
              <a:buNone/>
            </a:pPr>
            <a:r>
              <a:rPr lang="en-US" sz="1400" b="1" dirty="0">
                <a:solidFill>
                  <a:srgbClr val="0000FF"/>
                </a:solidFill>
              </a:rPr>
              <a:t>c</a:t>
            </a:r>
            <a:r>
              <a:rPr lang="en-US" sz="1400" b="1" dirty="0" smtClean="0">
                <a:solidFill>
                  <a:srgbClr val="0000FF"/>
                </a:solidFill>
              </a:rPr>
              <a:t>har name[100];</a:t>
            </a:r>
          </a:p>
          <a:p>
            <a:pPr marL="0" indent="0">
              <a:buNone/>
            </a:pPr>
            <a:r>
              <a:rPr lang="en-US" sz="1400" b="1" dirty="0" smtClean="0">
                <a:solidFill>
                  <a:srgbClr val="0000FF"/>
                </a:solidFill>
              </a:rPr>
              <a:t>while ((read = </a:t>
            </a:r>
            <a:r>
              <a:rPr lang="en-US" sz="1400" b="1" dirty="0" err="1" smtClean="0">
                <a:solidFill>
                  <a:srgbClr val="0000FF"/>
                </a:solidFill>
              </a:rPr>
              <a:t>getch</a:t>
            </a:r>
            <a:r>
              <a:rPr lang="en-US" sz="1400" b="1" dirty="0" smtClean="0">
                <a:solidFill>
                  <a:srgbClr val="0000FF"/>
                </a:solidFill>
              </a:rPr>
              <a:t>()) != ‘\0’)</a:t>
            </a:r>
          </a:p>
          <a:p>
            <a:pPr marL="0" indent="0">
              <a:buNone/>
            </a:pPr>
            <a:r>
              <a:rPr lang="en-US" sz="1400" b="1" dirty="0" smtClean="0">
                <a:solidFill>
                  <a:srgbClr val="0000FF"/>
                </a:solidFill>
              </a:rPr>
              <a:t>{</a:t>
            </a:r>
          </a:p>
          <a:p>
            <a:pPr marL="0" indent="0">
              <a:buNone/>
            </a:pPr>
            <a:r>
              <a:rPr lang="en-US" sz="1400" b="1" dirty="0">
                <a:solidFill>
                  <a:srgbClr val="0000FF"/>
                </a:solidFill>
              </a:rPr>
              <a:t> </a:t>
            </a:r>
            <a:r>
              <a:rPr lang="en-US" sz="1400" b="1" dirty="0" smtClean="0">
                <a:solidFill>
                  <a:srgbClr val="0000FF"/>
                </a:solidFill>
              </a:rPr>
              <a:t>    name[id++] = read;</a:t>
            </a:r>
          </a:p>
          <a:p>
            <a:pPr marL="0" indent="0">
              <a:buNone/>
            </a:pPr>
            <a:r>
              <a:rPr lang="en-US" sz="1400" b="1" dirty="0">
                <a:solidFill>
                  <a:srgbClr val="0000FF"/>
                </a:solidFill>
              </a:rPr>
              <a:t>	</a:t>
            </a:r>
            <a:r>
              <a:rPr lang="en-US" sz="1400" b="1" dirty="0" smtClean="0">
                <a:solidFill>
                  <a:srgbClr val="0000FF"/>
                </a:solidFill>
              </a:rPr>
              <a:t>…..</a:t>
            </a:r>
          </a:p>
          <a:p>
            <a:pPr marL="0" indent="0">
              <a:buNone/>
            </a:pPr>
            <a:r>
              <a:rPr lang="en-US" sz="1400" b="1" dirty="0">
                <a:solidFill>
                  <a:srgbClr val="0000FF"/>
                </a:solidFill>
              </a:rPr>
              <a:t>}</a:t>
            </a:r>
          </a:p>
        </p:txBody>
      </p:sp>
      <p:sp>
        <p:nvSpPr>
          <p:cNvPr id="4" name="TextBox 3"/>
          <p:cNvSpPr txBox="1"/>
          <p:nvPr/>
        </p:nvSpPr>
        <p:spPr>
          <a:xfrm>
            <a:off x="2213428" y="5575905"/>
            <a:ext cx="4850457" cy="369332"/>
          </a:xfrm>
          <a:prstGeom prst="rect">
            <a:avLst/>
          </a:prstGeom>
          <a:noFill/>
        </p:spPr>
        <p:txBody>
          <a:bodyPr wrap="none" rtlCol="0">
            <a:spAutoFit/>
          </a:bodyPr>
          <a:lstStyle/>
          <a:p>
            <a:r>
              <a:rPr lang="en-US" dirty="0" err="1">
                <a:solidFill>
                  <a:srgbClr val="0000FF"/>
                </a:solidFill>
              </a:rPr>
              <a:t>g</a:t>
            </a:r>
            <a:r>
              <a:rPr lang="en-US" dirty="0" err="1" smtClean="0">
                <a:solidFill>
                  <a:srgbClr val="0000FF"/>
                </a:solidFill>
              </a:rPr>
              <a:t>etch</a:t>
            </a:r>
            <a:r>
              <a:rPr lang="en-US" dirty="0" smtClean="0">
                <a:solidFill>
                  <a:srgbClr val="0000FF"/>
                </a:solidFill>
              </a:rPr>
              <a:t>() reads input from standard input terminal</a:t>
            </a:r>
            <a:endParaRPr lang="en-US" dirty="0">
              <a:solidFill>
                <a:srgbClr val="0000FF"/>
              </a:solidFill>
            </a:endParaRPr>
          </a:p>
        </p:txBody>
      </p:sp>
      <p:sp>
        <p:nvSpPr>
          <p:cNvPr id="5" name="Rectangle 4"/>
          <p:cNvSpPr/>
          <p:nvPr/>
        </p:nvSpPr>
        <p:spPr>
          <a:xfrm>
            <a:off x="4765524" y="1947333"/>
            <a:ext cx="1257905" cy="44752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a:t>
            </a:r>
            <a:r>
              <a:rPr lang="en-US" dirty="0" smtClean="0">
                <a:solidFill>
                  <a:schemeClr val="tx1"/>
                </a:solidFill>
              </a:rPr>
              <a:t>ame[0]</a:t>
            </a:r>
            <a:endParaRPr lang="en-US" dirty="0">
              <a:solidFill>
                <a:schemeClr val="tx1"/>
              </a:solidFill>
            </a:endParaRPr>
          </a:p>
        </p:txBody>
      </p:sp>
      <p:sp>
        <p:nvSpPr>
          <p:cNvPr id="6" name="Rectangle 5"/>
          <p:cNvSpPr/>
          <p:nvPr/>
        </p:nvSpPr>
        <p:spPr>
          <a:xfrm>
            <a:off x="4765524" y="2394857"/>
            <a:ext cx="1257905" cy="44752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t>
            </a:r>
            <a:r>
              <a:rPr lang="en-US" dirty="0" smtClean="0">
                <a:solidFill>
                  <a:srgbClr val="000000"/>
                </a:solidFill>
              </a:rPr>
              <a:t>ame[1]</a:t>
            </a:r>
            <a:endParaRPr lang="en-US" dirty="0">
              <a:solidFill>
                <a:srgbClr val="000000"/>
              </a:solidFill>
            </a:endParaRPr>
          </a:p>
        </p:txBody>
      </p:sp>
      <p:sp>
        <p:nvSpPr>
          <p:cNvPr id="7" name="Rectangle 6"/>
          <p:cNvSpPr/>
          <p:nvPr/>
        </p:nvSpPr>
        <p:spPr>
          <a:xfrm>
            <a:off x="4765524" y="2849638"/>
            <a:ext cx="1257905" cy="447524"/>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65524" y="4356704"/>
            <a:ext cx="1257905" cy="59024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Return address</a:t>
            </a:r>
            <a:endParaRPr lang="en-US" dirty="0">
              <a:solidFill>
                <a:srgbClr val="000000"/>
              </a:solidFill>
            </a:endParaRPr>
          </a:p>
        </p:txBody>
      </p:sp>
      <p:sp>
        <p:nvSpPr>
          <p:cNvPr id="11" name="Rectangle 10"/>
          <p:cNvSpPr/>
          <p:nvPr/>
        </p:nvSpPr>
        <p:spPr>
          <a:xfrm>
            <a:off x="4765524" y="3297162"/>
            <a:ext cx="1257905" cy="44752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t>
            </a:r>
            <a:r>
              <a:rPr lang="en-US" dirty="0" smtClean="0">
                <a:solidFill>
                  <a:srgbClr val="000000"/>
                </a:solidFill>
              </a:rPr>
              <a:t>ame[100]</a:t>
            </a:r>
            <a:endParaRPr lang="en-US" dirty="0">
              <a:solidFill>
                <a:srgbClr val="000000"/>
              </a:solidFill>
            </a:endParaRPr>
          </a:p>
        </p:txBody>
      </p:sp>
      <p:sp>
        <p:nvSpPr>
          <p:cNvPr id="12" name="Rectangle 11"/>
          <p:cNvSpPr/>
          <p:nvPr/>
        </p:nvSpPr>
        <p:spPr>
          <a:xfrm>
            <a:off x="4765524" y="3744685"/>
            <a:ext cx="1257905" cy="612019"/>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ghtning Bolt 12"/>
          <p:cNvSpPr/>
          <p:nvPr/>
        </p:nvSpPr>
        <p:spPr>
          <a:xfrm>
            <a:off x="4027714" y="3435048"/>
            <a:ext cx="858762" cy="1270000"/>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Curved Connector 14"/>
          <p:cNvCxnSpPr>
            <a:stCxn id="12" idx="3"/>
            <a:endCxn id="8" idx="3"/>
          </p:cNvCxnSpPr>
          <p:nvPr/>
        </p:nvCxnSpPr>
        <p:spPr>
          <a:xfrm>
            <a:off x="6023429" y="4050695"/>
            <a:ext cx="12700" cy="601133"/>
          </a:xfrm>
          <a:prstGeom prst="curvedConnector3">
            <a:avLst>
              <a:gd name="adj1" fmla="val 180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236571" y="4033538"/>
            <a:ext cx="1775584" cy="923330"/>
          </a:xfrm>
          <a:prstGeom prst="rect">
            <a:avLst/>
          </a:prstGeom>
          <a:noFill/>
        </p:spPr>
        <p:txBody>
          <a:bodyPr wrap="none" rtlCol="0">
            <a:spAutoFit/>
          </a:bodyPr>
          <a:lstStyle/>
          <a:p>
            <a:pPr algn="ctr"/>
            <a:r>
              <a:rPr lang="en-US" dirty="0" smtClean="0">
                <a:solidFill>
                  <a:srgbClr val="FF0000"/>
                </a:solidFill>
              </a:rPr>
              <a:t>Overwrite return</a:t>
            </a:r>
          </a:p>
          <a:p>
            <a:pPr algn="ctr"/>
            <a:r>
              <a:rPr lang="en-US" dirty="0">
                <a:solidFill>
                  <a:srgbClr val="FF0000"/>
                </a:solidFill>
              </a:rPr>
              <a:t>a</a:t>
            </a:r>
            <a:r>
              <a:rPr lang="en-US" dirty="0" smtClean="0">
                <a:solidFill>
                  <a:srgbClr val="FF0000"/>
                </a:solidFill>
              </a:rPr>
              <a:t>ddress with </a:t>
            </a:r>
          </a:p>
          <a:p>
            <a:pPr algn="ctr"/>
            <a:r>
              <a:rPr lang="en-US" dirty="0" smtClean="0">
                <a:solidFill>
                  <a:srgbClr val="FF0000"/>
                </a:solidFill>
              </a:rPr>
              <a:t>name[&gt;100]</a:t>
            </a:r>
            <a:endParaRPr lang="en-US" dirty="0">
              <a:solidFill>
                <a:srgbClr val="FF0000"/>
              </a:solidFill>
            </a:endParaRPr>
          </a:p>
        </p:txBody>
      </p:sp>
      <p:sp>
        <p:nvSpPr>
          <p:cNvPr id="17" name="TextBox 16"/>
          <p:cNvSpPr txBox="1"/>
          <p:nvPr/>
        </p:nvSpPr>
        <p:spPr>
          <a:xfrm>
            <a:off x="2561774" y="4033538"/>
            <a:ext cx="1689022" cy="923330"/>
          </a:xfrm>
          <a:prstGeom prst="rect">
            <a:avLst/>
          </a:prstGeom>
          <a:noFill/>
        </p:spPr>
        <p:txBody>
          <a:bodyPr wrap="none" rtlCol="0">
            <a:spAutoFit/>
          </a:bodyPr>
          <a:lstStyle/>
          <a:p>
            <a:pPr algn="ctr"/>
            <a:r>
              <a:rPr lang="en-US" dirty="0" smtClean="0">
                <a:solidFill>
                  <a:srgbClr val="FF0000"/>
                </a:solidFill>
              </a:rPr>
              <a:t>Overwrite with </a:t>
            </a:r>
          </a:p>
          <a:p>
            <a:pPr algn="ctr"/>
            <a:r>
              <a:rPr lang="en-US" dirty="0" smtClean="0">
                <a:solidFill>
                  <a:srgbClr val="FF0000"/>
                </a:solidFill>
              </a:rPr>
              <a:t>address holding </a:t>
            </a:r>
          </a:p>
          <a:p>
            <a:pPr algn="ctr"/>
            <a:r>
              <a:rPr lang="en-US" dirty="0" smtClean="0">
                <a:solidFill>
                  <a:srgbClr val="FF0000"/>
                </a:solidFill>
              </a:rPr>
              <a:t>attacker code</a:t>
            </a:r>
            <a:endParaRPr lang="en-US" dirty="0">
              <a:solidFill>
                <a:srgbClr val="FF0000"/>
              </a:solidFill>
            </a:endParaRPr>
          </a:p>
        </p:txBody>
      </p:sp>
    </p:spTree>
    <p:extLst>
      <p:ext uri="{BB962C8B-B14F-4D97-AF65-F5344CB8AC3E}">
        <p14:creationId xmlns:p14="http://schemas.microsoft.com/office/powerpoint/2010/main" val="3617271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Testing</a:t>
            </a:r>
            <a:endParaRPr lang="en-US" dirty="0"/>
          </a:p>
        </p:txBody>
      </p:sp>
      <p:pic>
        <p:nvPicPr>
          <p:cNvPr id="4" name="Picture 3"/>
          <p:cNvPicPr>
            <a:picLocks noChangeAspect="1"/>
          </p:cNvPicPr>
          <p:nvPr/>
        </p:nvPicPr>
        <p:blipFill>
          <a:blip r:embed="rId2"/>
          <a:stretch>
            <a:fillRect/>
          </a:stretch>
        </p:blipFill>
        <p:spPr>
          <a:xfrm>
            <a:off x="533400" y="1371600"/>
            <a:ext cx="5829301" cy="4114800"/>
          </a:xfrm>
          <a:prstGeom prst="rect">
            <a:avLst/>
          </a:prstGeom>
        </p:spPr>
      </p:pic>
      <p:sp>
        <p:nvSpPr>
          <p:cNvPr id="6" name="TextBox 5"/>
          <p:cNvSpPr txBox="1"/>
          <p:nvPr/>
        </p:nvSpPr>
        <p:spPr>
          <a:xfrm>
            <a:off x="6477000" y="3733800"/>
            <a:ext cx="2464362" cy="1200329"/>
          </a:xfrm>
          <a:prstGeom prst="rect">
            <a:avLst/>
          </a:prstGeom>
          <a:noFill/>
        </p:spPr>
        <p:txBody>
          <a:bodyPr wrap="none" rtlCol="0">
            <a:spAutoFit/>
          </a:bodyPr>
          <a:lstStyle/>
          <a:p>
            <a:r>
              <a:rPr lang="en-US" dirty="0" smtClean="0"/>
              <a:t>Picture: </a:t>
            </a:r>
          </a:p>
          <a:p>
            <a:endParaRPr lang="en-US" dirty="0" smtClean="0"/>
          </a:p>
          <a:p>
            <a:r>
              <a:rPr lang="en-US" dirty="0" smtClean="0">
                <a:hlinkClick r:id="rId3"/>
              </a:rPr>
              <a:t>https</a:t>
            </a:r>
            <a:r>
              <a:rPr lang="en-US" dirty="0">
                <a:hlinkClick r:id="rId3"/>
              </a:rPr>
              <a:t>://</a:t>
            </a:r>
            <a:r>
              <a:rPr lang="en-US" dirty="0" smtClean="0">
                <a:hlinkClick r:id="rId3"/>
              </a:rPr>
              <a:t>en.wikipedia.org</a:t>
            </a:r>
            <a:endParaRPr lang="en-US" dirty="0" smtClean="0"/>
          </a:p>
          <a:p>
            <a:endParaRPr lang="en-US" dirty="0"/>
          </a:p>
        </p:txBody>
      </p:sp>
      <p:sp>
        <p:nvSpPr>
          <p:cNvPr id="3" name="TextBox 2"/>
          <p:cNvSpPr txBox="1"/>
          <p:nvPr/>
        </p:nvSpPr>
        <p:spPr>
          <a:xfrm>
            <a:off x="2657925" y="5726227"/>
            <a:ext cx="3510008" cy="461665"/>
          </a:xfrm>
          <a:prstGeom prst="rect">
            <a:avLst/>
          </a:prstGeom>
          <a:noFill/>
        </p:spPr>
        <p:txBody>
          <a:bodyPr wrap="none" rtlCol="0">
            <a:spAutoFit/>
          </a:bodyPr>
          <a:lstStyle/>
          <a:p>
            <a:r>
              <a:rPr lang="en-US" sz="2400" i="1" dirty="0" smtClean="0">
                <a:solidFill>
                  <a:srgbClr val="FF0000"/>
                </a:solidFill>
              </a:rPr>
              <a:t>Let’s put the monkey back</a:t>
            </a:r>
            <a:endParaRPr lang="en-US" sz="2400" i="1" dirty="0">
              <a:solidFill>
                <a:srgbClr val="FF0000"/>
              </a:solidFill>
            </a:endParaRPr>
          </a:p>
        </p:txBody>
      </p:sp>
    </p:spTree>
    <p:extLst>
      <p:ext uri="{BB962C8B-B14F-4D97-AF65-F5344CB8AC3E}">
        <p14:creationId xmlns:p14="http://schemas.microsoft.com/office/powerpoint/2010/main" val="10727493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Fuzzing</a:t>
            </a:r>
            <a:endParaRPr lang="en-US" dirty="0"/>
          </a:p>
        </p:txBody>
      </p:sp>
      <p:sp>
        <p:nvSpPr>
          <p:cNvPr id="3" name="TextBox 2"/>
          <p:cNvSpPr txBox="1"/>
          <p:nvPr/>
        </p:nvSpPr>
        <p:spPr>
          <a:xfrm>
            <a:off x="2657925" y="5726227"/>
            <a:ext cx="3510008" cy="461665"/>
          </a:xfrm>
          <a:prstGeom prst="rect">
            <a:avLst/>
          </a:prstGeom>
          <a:noFill/>
        </p:spPr>
        <p:txBody>
          <a:bodyPr wrap="none" rtlCol="0">
            <a:spAutoFit/>
          </a:bodyPr>
          <a:lstStyle/>
          <a:p>
            <a:r>
              <a:rPr lang="en-US" sz="2400" i="1" dirty="0" smtClean="0">
                <a:solidFill>
                  <a:srgbClr val="FF0000"/>
                </a:solidFill>
              </a:rPr>
              <a:t>Let’s put the monkey back</a:t>
            </a:r>
            <a:endParaRPr lang="en-US" sz="2400" i="1" dirty="0">
              <a:solidFill>
                <a:srgbClr val="FF0000"/>
              </a:solidFill>
            </a:endParaRPr>
          </a:p>
        </p:txBody>
      </p:sp>
      <p:sp>
        <p:nvSpPr>
          <p:cNvPr id="7" name="Rectangle 6"/>
          <p:cNvSpPr/>
          <p:nvPr/>
        </p:nvSpPr>
        <p:spPr>
          <a:xfrm>
            <a:off x="2819400" y="3124200"/>
            <a:ext cx="2209800" cy="685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29000" y="3276600"/>
            <a:ext cx="990212" cy="369332"/>
          </a:xfrm>
          <a:prstGeom prst="rect">
            <a:avLst/>
          </a:prstGeom>
          <a:noFill/>
        </p:spPr>
        <p:txBody>
          <a:bodyPr wrap="none" rtlCol="0">
            <a:spAutoFit/>
          </a:bodyPr>
          <a:lstStyle/>
          <a:p>
            <a:r>
              <a:rPr lang="en-US" dirty="0" smtClean="0"/>
              <a:t>Program</a:t>
            </a:r>
            <a:endParaRPr lang="en-US" dirty="0"/>
          </a:p>
        </p:txBody>
      </p:sp>
      <p:sp>
        <p:nvSpPr>
          <p:cNvPr id="9" name="Rounded Rectangle 8"/>
          <p:cNvSpPr/>
          <p:nvPr/>
        </p:nvSpPr>
        <p:spPr>
          <a:xfrm>
            <a:off x="5867400" y="3048000"/>
            <a:ext cx="990600" cy="838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943600" y="3124200"/>
            <a:ext cx="793982" cy="646331"/>
          </a:xfrm>
          <a:prstGeom prst="rect">
            <a:avLst/>
          </a:prstGeom>
          <a:noFill/>
        </p:spPr>
        <p:txBody>
          <a:bodyPr wrap="none" rtlCol="0">
            <a:spAutoFit/>
          </a:bodyPr>
          <a:lstStyle/>
          <a:p>
            <a:pPr algn="ctr"/>
            <a:r>
              <a:rPr lang="en-US" dirty="0" smtClean="0"/>
              <a:t>Test </a:t>
            </a:r>
          </a:p>
          <a:p>
            <a:pPr algn="ctr"/>
            <a:r>
              <a:rPr lang="en-US" dirty="0" smtClean="0"/>
              <a:t>Oracle</a:t>
            </a:r>
            <a:endParaRPr lang="en-US" dirty="0"/>
          </a:p>
        </p:txBody>
      </p:sp>
      <p:cxnSp>
        <p:nvCxnSpPr>
          <p:cNvPr id="11" name="Straight Arrow Connector 10"/>
          <p:cNvCxnSpPr>
            <a:stCxn id="9" idx="3"/>
          </p:cNvCxnSpPr>
          <p:nvPr/>
        </p:nvCxnSpPr>
        <p:spPr>
          <a:xfrm flipV="1">
            <a:off x="6858000" y="2895600"/>
            <a:ext cx="60960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858000" y="3505200"/>
            <a:ext cx="609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9" idx="1"/>
          </p:cNvCxnSpPr>
          <p:nvPr/>
        </p:nvCxnSpPr>
        <p:spPr>
          <a:xfrm>
            <a:off x="5029200" y="3467100"/>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39000" y="2590800"/>
            <a:ext cx="595047" cy="369332"/>
          </a:xfrm>
          <a:prstGeom prst="rect">
            <a:avLst/>
          </a:prstGeom>
          <a:noFill/>
        </p:spPr>
        <p:txBody>
          <a:bodyPr wrap="none" rtlCol="0">
            <a:spAutoFit/>
          </a:bodyPr>
          <a:lstStyle/>
          <a:p>
            <a:r>
              <a:rPr lang="en-US" dirty="0" smtClean="0"/>
              <a:t>Pass</a:t>
            </a:r>
            <a:endParaRPr lang="en-US" dirty="0"/>
          </a:p>
        </p:txBody>
      </p:sp>
      <p:sp>
        <p:nvSpPr>
          <p:cNvPr id="15" name="TextBox 14"/>
          <p:cNvSpPr txBox="1"/>
          <p:nvPr/>
        </p:nvSpPr>
        <p:spPr>
          <a:xfrm>
            <a:off x="7315200" y="3962400"/>
            <a:ext cx="507245" cy="369332"/>
          </a:xfrm>
          <a:prstGeom prst="rect">
            <a:avLst/>
          </a:prstGeom>
          <a:noFill/>
        </p:spPr>
        <p:txBody>
          <a:bodyPr wrap="none" rtlCol="0">
            <a:spAutoFit/>
          </a:bodyPr>
          <a:lstStyle/>
          <a:p>
            <a:r>
              <a:rPr lang="en-US" dirty="0" smtClean="0">
                <a:solidFill>
                  <a:srgbClr val="FF0000"/>
                </a:solidFill>
              </a:rPr>
              <a:t>Fail</a:t>
            </a:r>
            <a:endParaRPr lang="en-US" dirty="0">
              <a:solidFill>
                <a:srgbClr val="FF0000"/>
              </a:solidFill>
            </a:endParaRPr>
          </a:p>
        </p:txBody>
      </p:sp>
      <p:cxnSp>
        <p:nvCxnSpPr>
          <p:cNvPr id="16" name="Straight Arrow Connector 15"/>
          <p:cNvCxnSpPr>
            <a:stCxn id="17" idx="3"/>
            <a:endCxn id="7" idx="1"/>
          </p:cNvCxnSpPr>
          <p:nvPr/>
        </p:nvCxnSpPr>
        <p:spPr>
          <a:xfrm>
            <a:off x="1599203" y="3461266"/>
            <a:ext cx="1220197" cy="5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14400" y="3276600"/>
            <a:ext cx="684803" cy="369332"/>
          </a:xfrm>
          <a:prstGeom prst="rect">
            <a:avLst/>
          </a:prstGeom>
          <a:noFill/>
        </p:spPr>
        <p:txBody>
          <a:bodyPr wrap="none" rtlCol="0">
            <a:spAutoFit/>
          </a:bodyPr>
          <a:lstStyle/>
          <a:p>
            <a:r>
              <a:rPr lang="en-US" dirty="0" smtClean="0"/>
              <a:t>Input</a:t>
            </a:r>
            <a:endParaRPr lang="en-US" dirty="0"/>
          </a:p>
        </p:txBody>
      </p:sp>
      <p:pic>
        <p:nvPicPr>
          <p:cNvPr id="18" name="Picture 17"/>
          <p:cNvPicPr>
            <a:picLocks noChangeAspect="1"/>
          </p:cNvPicPr>
          <p:nvPr/>
        </p:nvPicPr>
        <p:blipFill>
          <a:blip r:embed="rId2"/>
          <a:stretch>
            <a:fillRect/>
          </a:stretch>
        </p:blipFill>
        <p:spPr>
          <a:xfrm>
            <a:off x="223309" y="2823956"/>
            <a:ext cx="1666771" cy="1176544"/>
          </a:xfrm>
          <a:prstGeom prst="rect">
            <a:avLst/>
          </a:prstGeom>
        </p:spPr>
      </p:pic>
    </p:spTree>
    <p:extLst>
      <p:ext uri="{BB962C8B-B14F-4D97-AF65-F5344CB8AC3E}">
        <p14:creationId xmlns:p14="http://schemas.microsoft.com/office/powerpoint/2010/main" val="2087464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Fuzzing</a:t>
            </a:r>
            <a:endParaRPr lang="en-US" dirty="0"/>
          </a:p>
        </p:txBody>
      </p:sp>
      <p:sp>
        <p:nvSpPr>
          <p:cNvPr id="3" name="TextBox 2"/>
          <p:cNvSpPr txBox="1"/>
          <p:nvPr/>
        </p:nvSpPr>
        <p:spPr>
          <a:xfrm>
            <a:off x="2046250" y="5275481"/>
            <a:ext cx="4745923" cy="461665"/>
          </a:xfrm>
          <a:prstGeom prst="rect">
            <a:avLst/>
          </a:prstGeom>
          <a:noFill/>
        </p:spPr>
        <p:txBody>
          <a:bodyPr wrap="none" rtlCol="0">
            <a:spAutoFit/>
          </a:bodyPr>
          <a:lstStyle/>
          <a:p>
            <a:r>
              <a:rPr lang="en-US" sz="2400" i="1" dirty="0" smtClean="0">
                <a:solidFill>
                  <a:srgbClr val="FF0000"/>
                </a:solidFill>
              </a:rPr>
              <a:t>Random Testing at the System Level</a:t>
            </a:r>
            <a:endParaRPr lang="en-US" sz="2400" i="1" dirty="0">
              <a:solidFill>
                <a:srgbClr val="FF0000"/>
              </a:solidFill>
            </a:endParaRPr>
          </a:p>
        </p:txBody>
      </p:sp>
      <p:sp>
        <p:nvSpPr>
          <p:cNvPr id="7" name="Rectangle 6"/>
          <p:cNvSpPr/>
          <p:nvPr/>
        </p:nvSpPr>
        <p:spPr>
          <a:xfrm>
            <a:off x="2819400" y="3124200"/>
            <a:ext cx="2209800" cy="685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29000" y="3276600"/>
            <a:ext cx="990212" cy="369332"/>
          </a:xfrm>
          <a:prstGeom prst="rect">
            <a:avLst/>
          </a:prstGeom>
          <a:noFill/>
        </p:spPr>
        <p:txBody>
          <a:bodyPr wrap="none" rtlCol="0">
            <a:spAutoFit/>
          </a:bodyPr>
          <a:lstStyle/>
          <a:p>
            <a:r>
              <a:rPr lang="en-US" dirty="0" smtClean="0"/>
              <a:t>Program</a:t>
            </a:r>
            <a:endParaRPr lang="en-US" dirty="0"/>
          </a:p>
        </p:txBody>
      </p:sp>
      <p:sp>
        <p:nvSpPr>
          <p:cNvPr id="9" name="Rounded Rectangle 8"/>
          <p:cNvSpPr/>
          <p:nvPr/>
        </p:nvSpPr>
        <p:spPr>
          <a:xfrm>
            <a:off x="5867400" y="3048000"/>
            <a:ext cx="990600" cy="838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943600" y="3124200"/>
            <a:ext cx="793982" cy="646331"/>
          </a:xfrm>
          <a:prstGeom prst="rect">
            <a:avLst/>
          </a:prstGeom>
          <a:noFill/>
        </p:spPr>
        <p:txBody>
          <a:bodyPr wrap="none" rtlCol="0">
            <a:spAutoFit/>
          </a:bodyPr>
          <a:lstStyle/>
          <a:p>
            <a:pPr algn="ctr"/>
            <a:r>
              <a:rPr lang="en-US" dirty="0" smtClean="0"/>
              <a:t>Test </a:t>
            </a:r>
          </a:p>
          <a:p>
            <a:pPr algn="ctr"/>
            <a:r>
              <a:rPr lang="en-US" dirty="0" smtClean="0"/>
              <a:t>Oracle</a:t>
            </a:r>
            <a:endParaRPr lang="en-US" dirty="0"/>
          </a:p>
        </p:txBody>
      </p:sp>
      <p:cxnSp>
        <p:nvCxnSpPr>
          <p:cNvPr id="11" name="Straight Arrow Connector 10"/>
          <p:cNvCxnSpPr>
            <a:stCxn id="9" idx="3"/>
          </p:cNvCxnSpPr>
          <p:nvPr/>
        </p:nvCxnSpPr>
        <p:spPr>
          <a:xfrm flipV="1">
            <a:off x="6858000" y="2895600"/>
            <a:ext cx="60960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858000" y="3505200"/>
            <a:ext cx="609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9" idx="1"/>
          </p:cNvCxnSpPr>
          <p:nvPr/>
        </p:nvCxnSpPr>
        <p:spPr>
          <a:xfrm>
            <a:off x="5029200" y="3467100"/>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39000" y="2590800"/>
            <a:ext cx="595047" cy="369332"/>
          </a:xfrm>
          <a:prstGeom prst="rect">
            <a:avLst/>
          </a:prstGeom>
          <a:noFill/>
        </p:spPr>
        <p:txBody>
          <a:bodyPr wrap="none" rtlCol="0">
            <a:spAutoFit/>
          </a:bodyPr>
          <a:lstStyle/>
          <a:p>
            <a:r>
              <a:rPr lang="en-US" dirty="0" smtClean="0"/>
              <a:t>Pass</a:t>
            </a:r>
            <a:endParaRPr lang="en-US" dirty="0"/>
          </a:p>
        </p:txBody>
      </p:sp>
      <p:sp>
        <p:nvSpPr>
          <p:cNvPr id="15" name="TextBox 14"/>
          <p:cNvSpPr txBox="1"/>
          <p:nvPr/>
        </p:nvSpPr>
        <p:spPr>
          <a:xfrm>
            <a:off x="7315200" y="3962400"/>
            <a:ext cx="507245" cy="369332"/>
          </a:xfrm>
          <a:prstGeom prst="rect">
            <a:avLst/>
          </a:prstGeom>
          <a:noFill/>
        </p:spPr>
        <p:txBody>
          <a:bodyPr wrap="none" rtlCol="0">
            <a:spAutoFit/>
          </a:bodyPr>
          <a:lstStyle/>
          <a:p>
            <a:r>
              <a:rPr lang="en-US" dirty="0" smtClean="0">
                <a:solidFill>
                  <a:srgbClr val="FF0000"/>
                </a:solidFill>
              </a:rPr>
              <a:t>Fail</a:t>
            </a:r>
            <a:endParaRPr lang="en-US" dirty="0">
              <a:solidFill>
                <a:srgbClr val="FF0000"/>
              </a:solidFill>
            </a:endParaRPr>
          </a:p>
        </p:txBody>
      </p:sp>
      <p:cxnSp>
        <p:nvCxnSpPr>
          <p:cNvPr id="16" name="Straight Arrow Connector 15"/>
          <p:cNvCxnSpPr>
            <a:stCxn id="17" idx="3"/>
            <a:endCxn id="7" idx="1"/>
          </p:cNvCxnSpPr>
          <p:nvPr/>
        </p:nvCxnSpPr>
        <p:spPr>
          <a:xfrm>
            <a:off x="1599203" y="3461266"/>
            <a:ext cx="1220197" cy="5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14400" y="3276600"/>
            <a:ext cx="684803" cy="369332"/>
          </a:xfrm>
          <a:prstGeom prst="rect">
            <a:avLst/>
          </a:prstGeom>
          <a:noFill/>
        </p:spPr>
        <p:txBody>
          <a:bodyPr wrap="none" rtlCol="0">
            <a:spAutoFit/>
          </a:bodyPr>
          <a:lstStyle/>
          <a:p>
            <a:r>
              <a:rPr lang="en-US" dirty="0" smtClean="0"/>
              <a:t>Input</a:t>
            </a:r>
            <a:endParaRPr lang="en-US" dirty="0"/>
          </a:p>
        </p:txBody>
      </p:sp>
      <p:pic>
        <p:nvPicPr>
          <p:cNvPr id="18" name="Picture 17"/>
          <p:cNvPicPr>
            <a:picLocks noChangeAspect="1"/>
          </p:cNvPicPr>
          <p:nvPr/>
        </p:nvPicPr>
        <p:blipFill>
          <a:blip r:embed="rId2"/>
          <a:stretch>
            <a:fillRect/>
          </a:stretch>
        </p:blipFill>
        <p:spPr>
          <a:xfrm>
            <a:off x="223309" y="2823956"/>
            <a:ext cx="1666771" cy="1176544"/>
          </a:xfrm>
          <a:prstGeom prst="rect">
            <a:avLst/>
          </a:prstGeom>
        </p:spPr>
      </p:pic>
      <p:sp>
        <p:nvSpPr>
          <p:cNvPr id="19" name="TextBox 18"/>
          <p:cNvSpPr txBox="1"/>
          <p:nvPr/>
        </p:nvSpPr>
        <p:spPr>
          <a:xfrm>
            <a:off x="142280" y="4100899"/>
            <a:ext cx="2973400" cy="461665"/>
          </a:xfrm>
          <a:prstGeom prst="rect">
            <a:avLst/>
          </a:prstGeom>
          <a:noFill/>
        </p:spPr>
        <p:txBody>
          <a:bodyPr wrap="square" rtlCol="0">
            <a:spAutoFit/>
          </a:bodyPr>
          <a:lstStyle/>
          <a:p>
            <a:r>
              <a:rPr lang="en-US" sz="2400" i="1" dirty="0" smtClean="0">
                <a:solidFill>
                  <a:srgbClr val="FF0000"/>
                </a:solidFill>
              </a:rPr>
              <a:t>%^web3r@#$3423</a:t>
            </a:r>
            <a:endParaRPr lang="en-US" sz="2400" i="1" dirty="0">
              <a:solidFill>
                <a:srgbClr val="FF0000"/>
              </a:solidFill>
            </a:endParaRPr>
          </a:p>
        </p:txBody>
      </p:sp>
      <p:pic>
        <p:nvPicPr>
          <p:cNvPr id="4" name="Picture 3"/>
          <p:cNvPicPr>
            <a:picLocks noChangeAspect="1"/>
          </p:cNvPicPr>
          <p:nvPr/>
        </p:nvPicPr>
        <p:blipFill>
          <a:blip r:embed="rId3"/>
          <a:stretch>
            <a:fillRect/>
          </a:stretch>
        </p:blipFill>
        <p:spPr>
          <a:xfrm>
            <a:off x="7239000" y="4000500"/>
            <a:ext cx="956268" cy="812828"/>
          </a:xfrm>
          <a:prstGeom prst="rect">
            <a:avLst/>
          </a:prstGeom>
        </p:spPr>
      </p:pic>
    </p:spTree>
    <p:extLst>
      <p:ext uri="{BB962C8B-B14F-4D97-AF65-F5344CB8AC3E}">
        <p14:creationId xmlns:p14="http://schemas.microsoft.com/office/powerpoint/2010/main" val="12290100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06400" y="0"/>
            <a:ext cx="8322590" cy="6858000"/>
          </a:xfrm>
          <a:prstGeom prst="rect">
            <a:avLst/>
          </a:prstGeom>
        </p:spPr>
      </p:pic>
      <p:sp>
        <p:nvSpPr>
          <p:cNvPr id="9" name="Oval 8"/>
          <p:cNvSpPr/>
          <p:nvPr/>
        </p:nvSpPr>
        <p:spPr>
          <a:xfrm>
            <a:off x="3529135" y="4489544"/>
            <a:ext cx="1550456" cy="856557"/>
          </a:xfrm>
          <a:prstGeom prst="ellipse">
            <a:avLst/>
          </a:prstGeom>
          <a:noFill/>
          <a:ln w="825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210548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Fuzzing</a:t>
            </a:r>
            <a:endParaRPr lang="en-US" dirty="0"/>
          </a:p>
        </p:txBody>
      </p:sp>
      <p:sp>
        <p:nvSpPr>
          <p:cNvPr id="3" name="TextBox 2"/>
          <p:cNvSpPr txBox="1"/>
          <p:nvPr/>
        </p:nvSpPr>
        <p:spPr>
          <a:xfrm>
            <a:off x="2046250" y="5275481"/>
            <a:ext cx="4745923" cy="461665"/>
          </a:xfrm>
          <a:prstGeom prst="rect">
            <a:avLst/>
          </a:prstGeom>
          <a:noFill/>
        </p:spPr>
        <p:txBody>
          <a:bodyPr wrap="none" rtlCol="0">
            <a:spAutoFit/>
          </a:bodyPr>
          <a:lstStyle/>
          <a:p>
            <a:r>
              <a:rPr lang="en-US" sz="2400" i="1" dirty="0" smtClean="0">
                <a:solidFill>
                  <a:srgbClr val="FF0000"/>
                </a:solidFill>
              </a:rPr>
              <a:t>Random Testing at the System Level</a:t>
            </a:r>
            <a:endParaRPr lang="en-US" sz="2400" i="1" dirty="0">
              <a:solidFill>
                <a:srgbClr val="FF0000"/>
              </a:solidFill>
            </a:endParaRPr>
          </a:p>
        </p:txBody>
      </p:sp>
      <p:sp>
        <p:nvSpPr>
          <p:cNvPr id="7" name="Rectangle 6"/>
          <p:cNvSpPr/>
          <p:nvPr/>
        </p:nvSpPr>
        <p:spPr>
          <a:xfrm>
            <a:off x="3014091" y="2823956"/>
            <a:ext cx="2777009" cy="11890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266572" y="3179836"/>
            <a:ext cx="2185514" cy="523220"/>
          </a:xfrm>
          <a:prstGeom prst="rect">
            <a:avLst/>
          </a:prstGeom>
          <a:noFill/>
        </p:spPr>
        <p:txBody>
          <a:bodyPr wrap="none" rtlCol="0">
            <a:spAutoFit/>
          </a:bodyPr>
          <a:lstStyle/>
          <a:p>
            <a:r>
              <a:rPr lang="en-US" sz="2800" b="1" dirty="0" smtClean="0"/>
              <a:t>UNIX Utilities</a:t>
            </a:r>
            <a:endParaRPr lang="en-US" sz="2800" b="1" dirty="0"/>
          </a:p>
        </p:txBody>
      </p:sp>
      <p:cxnSp>
        <p:nvCxnSpPr>
          <p:cNvPr id="13" name="Straight Arrow Connector 12"/>
          <p:cNvCxnSpPr/>
          <p:nvPr/>
        </p:nvCxnSpPr>
        <p:spPr>
          <a:xfrm>
            <a:off x="5835845" y="3429834"/>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7" idx="1"/>
          </p:cNvCxnSpPr>
          <p:nvPr/>
        </p:nvCxnSpPr>
        <p:spPr>
          <a:xfrm>
            <a:off x="2274002" y="3418501"/>
            <a:ext cx="7400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42280" y="4100899"/>
            <a:ext cx="2973400" cy="461665"/>
          </a:xfrm>
          <a:prstGeom prst="rect">
            <a:avLst/>
          </a:prstGeom>
          <a:noFill/>
        </p:spPr>
        <p:txBody>
          <a:bodyPr wrap="square" rtlCol="0">
            <a:spAutoFit/>
          </a:bodyPr>
          <a:lstStyle/>
          <a:p>
            <a:r>
              <a:rPr lang="en-US" sz="2400" i="1" dirty="0" smtClean="0">
                <a:solidFill>
                  <a:srgbClr val="FF0000"/>
                </a:solidFill>
              </a:rPr>
              <a:t>%^web3r@#$3423</a:t>
            </a:r>
            <a:endParaRPr lang="en-US" sz="2400" i="1" dirty="0">
              <a:solidFill>
                <a:srgbClr val="FF0000"/>
              </a:solidFill>
            </a:endParaRPr>
          </a:p>
        </p:txBody>
      </p:sp>
      <p:pic>
        <p:nvPicPr>
          <p:cNvPr id="4" name="Picture 3"/>
          <p:cNvPicPr>
            <a:picLocks noChangeAspect="1"/>
          </p:cNvPicPr>
          <p:nvPr/>
        </p:nvPicPr>
        <p:blipFill>
          <a:blip r:embed="rId2"/>
          <a:stretch>
            <a:fillRect/>
          </a:stretch>
        </p:blipFill>
        <p:spPr>
          <a:xfrm>
            <a:off x="6695768" y="2620911"/>
            <a:ext cx="1991032" cy="1692378"/>
          </a:xfrm>
          <a:prstGeom prst="rect">
            <a:avLst/>
          </a:prstGeom>
        </p:spPr>
      </p:pic>
      <p:sp>
        <p:nvSpPr>
          <p:cNvPr id="20" name="Rectangle 19"/>
          <p:cNvSpPr/>
          <p:nvPr/>
        </p:nvSpPr>
        <p:spPr>
          <a:xfrm>
            <a:off x="237083" y="2823956"/>
            <a:ext cx="2036920" cy="11890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678939" y="3156891"/>
            <a:ext cx="1135998" cy="523220"/>
          </a:xfrm>
          <a:prstGeom prst="rect">
            <a:avLst/>
          </a:prstGeom>
          <a:noFill/>
        </p:spPr>
        <p:txBody>
          <a:bodyPr wrap="none" rtlCol="0">
            <a:spAutoFit/>
          </a:bodyPr>
          <a:lstStyle/>
          <a:p>
            <a:r>
              <a:rPr lang="en-US" sz="2800" b="1" dirty="0" err="1" smtClean="0"/>
              <a:t>Fuzzer</a:t>
            </a:r>
            <a:endParaRPr lang="en-US" sz="2800" b="1" dirty="0"/>
          </a:p>
        </p:txBody>
      </p:sp>
      <p:sp>
        <p:nvSpPr>
          <p:cNvPr id="23" name="TextBox 22"/>
          <p:cNvSpPr txBox="1"/>
          <p:nvPr/>
        </p:nvSpPr>
        <p:spPr>
          <a:xfrm>
            <a:off x="7022905" y="4313289"/>
            <a:ext cx="2973400" cy="461665"/>
          </a:xfrm>
          <a:prstGeom prst="rect">
            <a:avLst/>
          </a:prstGeom>
          <a:noFill/>
        </p:spPr>
        <p:txBody>
          <a:bodyPr wrap="square" rtlCol="0">
            <a:spAutoFit/>
          </a:bodyPr>
          <a:lstStyle/>
          <a:p>
            <a:r>
              <a:rPr lang="en-US" sz="2400" i="1" dirty="0" smtClean="0">
                <a:solidFill>
                  <a:srgbClr val="FF0000"/>
                </a:solidFill>
              </a:rPr>
              <a:t>25%-33%</a:t>
            </a:r>
            <a:endParaRPr lang="en-US" sz="2400" i="1" dirty="0">
              <a:solidFill>
                <a:srgbClr val="FF0000"/>
              </a:solidFill>
            </a:endParaRPr>
          </a:p>
        </p:txBody>
      </p:sp>
    </p:spTree>
    <p:extLst>
      <p:ext uri="{BB962C8B-B14F-4D97-AF65-F5344CB8AC3E}">
        <p14:creationId xmlns:p14="http://schemas.microsoft.com/office/powerpoint/2010/main" val="9229658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Fuzzer</a:t>
            </a:r>
            <a:r>
              <a:rPr lang="en-US" dirty="0" smtClean="0"/>
              <a:t> Output</a:t>
            </a:r>
            <a:endParaRPr lang="en-US" dirty="0"/>
          </a:p>
        </p:txBody>
      </p:sp>
      <p:sp>
        <p:nvSpPr>
          <p:cNvPr id="5" name="Rectangle 4"/>
          <p:cNvSpPr/>
          <p:nvPr/>
        </p:nvSpPr>
        <p:spPr>
          <a:xfrm>
            <a:off x="1414790" y="1846559"/>
            <a:ext cx="6426087" cy="1754327"/>
          </a:xfrm>
          <a:prstGeom prst="rect">
            <a:avLst/>
          </a:prstGeom>
        </p:spPr>
        <p:txBody>
          <a:bodyPr wrap="square">
            <a:spAutoFit/>
          </a:bodyPr>
          <a:lstStyle/>
          <a:p>
            <a:r>
              <a:rPr lang="en-US" dirty="0"/>
              <a:t>`,a=~F]8b'&lt;</a:t>
            </a:r>
            <a:r>
              <a:rPr lang="en-US" dirty="0" err="1"/>
              <a:t>Dks</a:t>
            </a:r>
            <a:r>
              <a:rPr lang="en-US" dirty="0"/>
              <a:t>}</a:t>
            </a:r>
            <a:r>
              <a:rPr lang="en-US" dirty="0" err="1"/>
              <a:t>jG</a:t>
            </a:r>
            <a:r>
              <a:rPr lang="en-US" dirty="0"/>
              <a:t>[BCO:U65~3+hAO[(</a:t>
            </a:r>
            <a:r>
              <a:rPr lang="en-US" dirty="0" err="1"/>
              <a:t>qs</a:t>
            </a:r>
            <a:r>
              <a:rPr lang="en-US" dirty="0"/>
              <a:t>=</a:t>
            </a:r>
            <a:r>
              <a:rPr lang="en-US" dirty="0" err="1"/>
              <a:t>z!X</a:t>
            </a:r>
            <a:r>
              <a:rPr lang="en-US" dirty="0"/>
              <a:t>?|G_&gt;Ia3&lt;</a:t>
            </a:r>
            <a:r>
              <a:rPr lang="en-US" dirty="0" err="1"/>
              <a:t>yNm</a:t>
            </a:r>
            <a:r>
              <a:rPr lang="en-US" dirty="0"/>
              <a:t>\hO6#R;C-Fkmo\U$5l2qpm"$#QM7',bI{x^B$MXW`JxdguN@Cz2m=]*-T2_IfWJo(&amp;3+QPz </a:t>
            </a:r>
            <a:r>
              <a:rPr lang="en-US" dirty="0" err="1"/>
              <a:t>j?w+FX:iif</a:t>
            </a:r>
            <a:r>
              <a:rPr lang="en-US" dirty="0"/>
              <a:t> </a:t>
            </a:r>
            <a:r>
              <a:rPr lang="en-US" dirty="0" err="1"/>
              <a:t>ey</a:t>
            </a:r>
            <a:r>
              <a:rPr lang="en-US" dirty="0"/>
              <a:t>$~6WykYgC^(GZ[d*Qd6M+O&gt;</a:t>
            </a:r>
            <a:r>
              <a:rPr lang="en-US" dirty="0" err="1"/>
              <a:t>Gh</a:t>
            </a:r>
            <a:r>
              <a:rPr lang="en-US" dirty="0"/>
              <a:t>*</a:t>
            </a:r>
            <a:r>
              <a:rPr lang="en-US" dirty="0" err="1"/>
              <a:t>TLThD</a:t>
            </a:r>
            <a:r>
              <a:rPr lang="en-US" dirty="0"/>
              <a:t>\Sxk`;8J2g'1bPH2bb1O`^LGRZ?MNt&gt;2trkvJ </a:t>
            </a:r>
            <a:r>
              <a:rPr lang="en-US" dirty="0" err="1"/>
              <a:t>Gm`W</a:t>
            </a:r>
            <a:r>
              <a:rPr lang="en-US" dirty="0"/>
              <a:t>|(+4@/\W/ByT7HAsZ#_4}</a:t>
            </a:r>
            <a:r>
              <a:rPr lang="en-US" dirty="0" err="1"/>
              <a:t>abq</a:t>
            </a:r>
            <a:r>
              <a:rPr lang="en-US" dirty="0"/>
              <a:t>)50ghBfs</a:t>
            </a:r>
            <a:endParaRPr lang="en-US" dirty="0"/>
          </a:p>
        </p:txBody>
      </p:sp>
      <p:sp>
        <p:nvSpPr>
          <p:cNvPr id="14" name="TextBox 13"/>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s</a:t>
            </a:r>
            <a:r>
              <a:rPr lang="en-US" dirty="0" smtClean="0"/>
              <a:t>imple-</a:t>
            </a:r>
            <a:r>
              <a:rPr lang="en-US" dirty="0" err="1" smtClean="0"/>
              <a:t>fuzzer.c</a:t>
            </a:r>
            <a:endParaRPr lang="en-US" dirty="0"/>
          </a:p>
        </p:txBody>
      </p:sp>
    </p:spTree>
    <p:extLst>
      <p:ext uri="{BB962C8B-B14F-4D97-AF65-F5344CB8AC3E}">
        <p14:creationId xmlns:p14="http://schemas.microsoft.com/office/powerpoint/2010/main" val="21878535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Bombing</a:t>
            </a:r>
            <a:endParaRPr lang="en-US" dirty="0"/>
          </a:p>
        </p:txBody>
      </p:sp>
      <p:sp>
        <p:nvSpPr>
          <p:cNvPr id="4" name="TextBox 3"/>
          <p:cNvSpPr txBox="1"/>
          <p:nvPr/>
        </p:nvSpPr>
        <p:spPr>
          <a:xfrm>
            <a:off x="812144" y="1609738"/>
            <a:ext cx="7874656" cy="1754327"/>
          </a:xfrm>
          <a:prstGeom prst="rect">
            <a:avLst/>
          </a:prstGeom>
          <a:noFill/>
        </p:spPr>
        <p:txBody>
          <a:bodyPr wrap="square" rtlCol="0">
            <a:spAutoFit/>
          </a:bodyPr>
          <a:lstStyle/>
          <a:p>
            <a:pPr marL="285750" indent="-285750">
              <a:buFont typeface="Arial"/>
              <a:buChar char="•"/>
            </a:pPr>
            <a:r>
              <a:rPr lang="en-US" sz="3600" dirty="0" smtClean="0"/>
              <a:t>Arrays and Pointers</a:t>
            </a:r>
          </a:p>
          <a:p>
            <a:pPr marL="285750" indent="-285750">
              <a:buFont typeface="Arial"/>
              <a:buChar char="•"/>
            </a:pPr>
            <a:r>
              <a:rPr lang="en-US" sz="3600" dirty="0" smtClean="0"/>
              <a:t>Not checking return code of a function</a:t>
            </a:r>
          </a:p>
          <a:p>
            <a:pPr marL="285750" indent="-285750">
              <a:buFont typeface="Arial"/>
              <a:buChar char="•"/>
            </a:pPr>
            <a:r>
              <a:rPr lang="en-US" sz="3600" dirty="0" smtClean="0"/>
              <a:t>…</a:t>
            </a:r>
            <a:endParaRPr lang="en-US" sz="3600" dirty="0"/>
          </a:p>
        </p:txBody>
      </p:sp>
    </p:spTree>
    <p:extLst>
      <p:ext uri="{BB962C8B-B14F-4D97-AF65-F5344CB8AC3E}">
        <p14:creationId xmlns:p14="http://schemas.microsoft.com/office/powerpoint/2010/main" val="30905489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Coding Practices</a:t>
            </a:r>
            <a:endParaRPr lang="en-US" dirty="0"/>
          </a:p>
        </p:txBody>
      </p:sp>
      <p:sp>
        <p:nvSpPr>
          <p:cNvPr id="4" name="TextBox 3"/>
          <p:cNvSpPr txBox="1"/>
          <p:nvPr/>
        </p:nvSpPr>
        <p:spPr>
          <a:xfrm>
            <a:off x="812144" y="1609738"/>
            <a:ext cx="7874656" cy="3970318"/>
          </a:xfrm>
          <a:prstGeom prst="rect">
            <a:avLst/>
          </a:prstGeom>
          <a:noFill/>
        </p:spPr>
        <p:txBody>
          <a:bodyPr wrap="square" rtlCol="0">
            <a:spAutoFit/>
          </a:bodyPr>
          <a:lstStyle/>
          <a:p>
            <a:pPr marL="285750" indent="-285750">
              <a:buFont typeface="Arial"/>
              <a:buChar char="•"/>
            </a:pPr>
            <a:r>
              <a:rPr lang="en-US" sz="3600" dirty="0" smtClean="0"/>
              <a:t>Check all array bounds</a:t>
            </a:r>
          </a:p>
          <a:p>
            <a:endParaRPr lang="en-US" sz="3600" dirty="0" smtClean="0"/>
          </a:p>
          <a:p>
            <a:pPr marL="285750" indent="-285750">
              <a:buFont typeface="Arial"/>
              <a:buChar char="•"/>
            </a:pPr>
            <a:r>
              <a:rPr lang="en-US" sz="3600" dirty="0" smtClean="0"/>
              <a:t>Apply bounds on program inputs</a:t>
            </a:r>
          </a:p>
          <a:p>
            <a:pPr marL="285750" indent="-285750">
              <a:buFont typeface="Arial"/>
              <a:buChar char="•"/>
            </a:pPr>
            <a:endParaRPr lang="en-US" sz="3600" dirty="0" smtClean="0"/>
          </a:p>
          <a:p>
            <a:pPr marL="285750" indent="-285750">
              <a:buFont typeface="Arial"/>
              <a:buChar char="•"/>
            </a:pPr>
            <a:r>
              <a:rPr lang="en-US" sz="3600" dirty="0" smtClean="0"/>
              <a:t>Check all return values of a function</a:t>
            </a:r>
          </a:p>
          <a:p>
            <a:endParaRPr lang="en-US" sz="3600" dirty="0" smtClean="0"/>
          </a:p>
          <a:p>
            <a:pPr marL="285750" indent="-285750">
              <a:buFont typeface="Arial"/>
              <a:buChar char="•"/>
            </a:pPr>
            <a:r>
              <a:rPr lang="en-US" sz="3600" dirty="0" smtClean="0"/>
              <a:t>Do not trust third-party inputs</a:t>
            </a:r>
          </a:p>
        </p:txBody>
      </p:sp>
      <p:sp>
        <p:nvSpPr>
          <p:cNvPr id="3" name="TextBox 2"/>
          <p:cNvSpPr txBox="1"/>
          <p:nvPr/>
        </p:nvSpPr>
        <p:spPr>
          <a:xfrm>
            <a:off x="1698119" y="5988457"/>
            <a:ext cx="6463490" cy="461665"/>
          </a:xfrm>
          <a:prstGeom prst="rect">
            <a:avLst/>
          </a:prstGeom>
          <a:noFill/>
        </p:spPr>
        <p:txBody>
          <a:bodyPr wrap="none" rtlCol="0">
            <a:spAutoFit/>
          </a:bodyPr>
          <a:lstStyle/>
          <a:p>
            <a:r>
              <a:rPr lang="en-US" sz="2400" i="1" dirty="0" smtClean="0">
                <a:solidFill>
                  <a:srgbClr val="0000FF"/>
                </a:solidFill>
              </a:rPr>
              <a:t>All supported by modern programming languages</a:t>
            </a:r>
            <a:endParaRPr lang="en-US" sz="2400" i="1" dirty="0">
              <a:solidFill>
                <a:srgbClr val="0000FF"/>
              </a:solidFill>
            </a:endParaRPr>
          </a:p>
        </p:txBody>
      </p:sp>
    </p:spTree>
    <p:extLst>
      <p:ext uri="{BB962C8B-B14F-4D97-AF65-F5344CB8AC3E}">
        <p14:creationId xmlns:p14="http://schemas.microsoft.com/office/powerpoint/2010/main" val="13074990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before Developing</a:t>
            </a:r>
            <a:endParaRPr lang="en-US" dirty="0"/>
          </a:p>
        </p:txBody>
      </p:sp>
      <p:sp>
        <p:nvSpPr>
          <p:cNvPr id="3" name="Content Placeholder 2"/>
          <p:cNvSpPr>
            <a:spLocks noGrp="1"/>
          </p:cNvSpPr>
          <p:nvPr>
            <p:ph idx="1"/>
          </p:nvPr>
        </p:nvSpPr>
        <p:spPr/>
        <p:txBody>
          <a:bodyPr/>
          <a:lstStyle/>
          <a:p>
            <a:pPr algn="just"/>
            <a:r>
              <a:rPr lang="en-US" dirty="0" smtClean="0"/>
              <a:t>Can we test our code without implementing it? </a:t>
            </a:r>
          </a:p>
          <a:p>
            <a:pPr algn="just"/>
            <a:r>
              <a:rPr lang="en-US" dirty="0" smtClean="0"/>
              <a:t>What can we do if my friends are too slow in implementation, yet I want to test my code which depends on theirs? </a:t>
            </a:r>
            <a:endParaRPr lang="en-US" dirty="0"/>
          </a:p>
          <a:p>
            <a:pPr algn="just"/>
            <a:r>
              <a:rPr lang="en-US" dirty="0" smtClean="0"/>
              <a:t>How do I test my code that uses third-party library?</a:t>
            </a:r>
            <a:endParaRPr lang="en-US" dirty="0"/>
          </a:p>
        </p:txBody>
      </p:sp>
    </p:spTree>
    <p:extLst>
      <p:ext uri="{BB962C8B-B14F-4D97-AF65-F5344CB8AC3E}">
        <p14:creationId xmlns:p14="http://schemas.microsoft.com/office/powerpoint/2010/main" val="3560599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2</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Often input strings are expected to be alphanumeric. Modify the simple </a:t>
            </a:r>
            <a:r>
              <a:rPr lang="en-US" dirty="0" err="1" smtClean="0"/>
              <a:t>fuzzer</a:t>
            </a:r>
            <a:r>
              <a:rPr lang="en-US" dirty="0" smtClean="0"/>
              <a:t> to generate random alphanumeric strings of length between 0 and 1024. You can use any programming language.</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sample-fuzzing-alphanumeric.*</a:t>
            </a:r>
            <a:endParaRPr lang="en-US" dirty="0"/>
          </a:p>
        </p:txBody>
      </p:sp>
    </p:spTree>
    <p:extLst>
      <p:ext uri="{BB962C8B-B14F-4D97-AF65-F5344CB8AC3E}">
        <p14:creationId xmlns:p14="http://schemas.microsoft.com/office/powerpoint/2010/main" val="34692707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Fuzzer</a:t>
            </a:r>
            <a:r>
              <a:rPr lang="en-US" dirty="0" smtClean="0"/>
              <a:t> Output</a:t>
            </a:r>
            <a:endParaRPr lang="en-US" dirty="0"/>
          </a:p>
        </p:txBody>
      </p:sp>
      <p:sp>
        <p:nvSpPr>
          <p:cNvPr id="5" name="Rectangle 4"/>
          <p:cNvSpPr/>
          <p:nvPr/>
        </p:nvSpPr>
        <p:spPr>
          <a:xfrm>
            <a:off x="809373" y="1654572"/>
            <a:ext cx="7563090" cy="3693319"/>
          </a:xfrm>
          <a:prstGeom prst="rect">
            <a:avLst/>
          </a:prstGeom>
        </p:spPr>
        <p:txBody>
          <a:bodyPr wrap="square">
            <a:spAutoFit/>
          </a:bodyPr>
          <a:lstStyle/>
          <a:p>
            <a:r>
              <a:rPr lang="en-US" dirty="0"/>
              <a:t>Z(</a:t>
            </a:r>
            <a:r>
              <a:rPr lang="en-US" dirty="0" err="1"/>
              <a:t>cG</a:t>
            </a:r>
            <a:r>
              <a:rPr lang="en-US" dirty="0"/>
              <a:t>*</a:t>
            </a:r>
            <a:r>
              <a:rPr lang="en-US" dirty="0" err="1"/>
              <a:t>mOGaQ</a:t>
            </a:r>
            <a:r>
              <a:rPr lang="en-US" dirty="0"/>
              <a:t>%%SWbFUXVGZin.,Kg5x)a0fM{,3+{</a:t>
            </a:r>
            <a:r>
              <a:rPr lang="en-US" dirty="0" err="1"/>
              <a:t>Pd</a:t>
            </a:r>
            <a:r>
              <a:rPr lang="en-US" dirty="0"/>
              <a:t>=X#s-'^*\m&lt;</a:t>
            </a:r>
            <a:r>
              <a:rPr lang="en-US" dirty="0" err="1"/>
              <a:t>rG</a:t>
            </a:r>
            <a:r>
              <a:rPr lang="en-US" dirty="0"/>
              <a:t>%~Z)"ZWqeJJox'w|dV7$Xb$K)"xl@5=8LW`VFZAqsk,Aaxm0;6bh6H]</a:t>
            </a:r>
            <a:r>
              <a:rPr lang="en-US" dirty="0" err="1"/>
              <a:t>S+pj</a:t>
            </a:r>
            <a:r>
              <a:rPr lang="en-US" dirty="0"/>
              <a:t>=\#M3CwSy\$</a:t>
            </a:r>
            <a:r>
              <a:rPr lang="en-US" dirty="0" err="1"/>
              <a:t>Ko</a:t>
            </a:r>
            <a:r>
              <a:rPr lang="en-US" dirty="0"/>
              <a:t>?`</a:t>
            </a:r>
            <a:r>
              <a:rPr lang="en-US" dirty="0" err="1"/>
              <a:t>t.tR</a:t>
            </a:r>
            <a:r>
              <a:rPr lang="en-US" dirty="0"/>
              <a:t>!@</a:t>
            </a:r>
            <a:r>
              <a:rPr lang="en-US" dirty="0" err="1"/>
              <a:t>A|gQy</a:t>
            </a:r>
            <a:r>
              <a:rPr lang="en-US" dirty="0"/>
              <a:t>[^V$\2!d1'++kx_!7)</a:t>
            </a:r>
            <a:r>
              <a:rPr lang="en-US" dirty="0" err="1"/>
              <a:t>WTmWE_gHxLKS</a:t>
            </a:r>
            <a:r>
              <a:rPr lang="en-US" dirty="0"/>
              <a:t>*</a:t>
            </a:r>
            <a:r>
              <a:rPr lang="en-US" dirty="0" err="1"/>
              <a:t>cT</a:t>
            </a:r>
            <a:r>
              <a:rPr lang="en-US" dirty="0"/>
              <a:t>$\:[AZ01Uv;/LB,Z?1cb]\|*^EL\X%|l#3VE06A=N0z'2X*/</a:t>
            </a:r>
            <a:r>
              <a:rPr lang="en-US" dirty="0" err="1"/>
              <a:t>hLL</a:t>
            </a:r>
            <a:r>
              <a:rPr lang="en-US" dirty="0"/>
              <a:t>?&lt;</a:t>
            </a:r>
            <a:r>
              <a:rPr lang="en-US" dirty="0" err="1"/>
              <a:t>iBt</a:t>
            </a:r>
            <a:r>
              <a:rPr lang="en-US" dirty="0"/>
              <a:t>&lt;Q'\</a:t>
            </a:r>
            <a:r>
              <a:rPr lang="en-US" dirty="0" err="1"/>
              <a:t>oOFDUy</a:t>
            </a:r>
            <a:r>
              <a:rPr lang="en-US" dirty="0"/>
              <a:t>]7)-6e2e&gt;PyNkU7'\!</a:t>
            </a:r>
            <a:r>
              <a:rPr lang="en-US" dirty="0" err="1"/>
              <a:t>HKiD</a:t>
            </a:r>
            <a:r>
              <a:rPr lang="en-US" dirty="0"/>
              <a:t>}H/Z}R8l5?R=U@|</a:t>
            </a:r>
            <a:r>
              <a:rPr lang="en-US" dirty="0" err="1"/>
              <a:t>qn</a:t>
            </a:r>
            <a:r>
              <a:rPr lang="en-US" dirty="0"/>
              <a:t>&gt;930P])&lt;bP33ly$i/(74c$Ntq`r!|`ioyW!1!&amp;:c`JZsAD3CkZ!J?@</a:t>
            </a:r>
            <a:r>
              <a:rPr lang="en-US" dirty="0" err="1"/>
              <a:t>aF</a:t>
            </a:r>
            <a:r>
              <a:rPr lang="en-US" dirty="0"/>
              <a:t>!/7;aNc435.tVL)vSg5;drQBV+T_&lt;NFU!!</a:t>
            </a:r>
            <a:r>
              <a:rPr lang="en-US" dirty="0" err="1"/>
              <a:t>Ab'U</a:t>
            </a:r>
            <a:r>
              <a:rPr lang="en-US" dirty="0"/>
              <a:t>{</a:t>
            </a:r>
            <a:r>
              <a:rPr lang="en-US" dirty="0" err="1"/>
              <a:t>zvV</a:t>
            </a:r>
            <a:r>
              <a:rPr lang="en-US" dirty="0"/>
              <a:t>(g:\N+.X&amp;5i:}?85r] t4#Te?;T~]</a:t>
            </a:r>
            <a:r>
              <a:rPr lang="en-US" dirty="0" err="1"/>
              <a:t>YVTehejfqY</a:t>
            </a:r>
            <a:r>
              <a:rPr lang="en-US" dirty="0"/>
              <a:t>=\}</a:t>
            </a:r>
            <a:r>
              <a:rPr lang="en-US" dirty="0" err="1"/>
              <a:t>rD</a:t>
            </a:r>
            <a:r>
              <a:rPr lang="en-US" dirty="0"/>
              <a:t>*Or~loWfn$4dxQ8u0/JKlFQd5:"X|?P#Z"&amp;</a:t>
            </a:r>
            <a:r>
              <a:rPr lang="en-US" dirty="0" err="1"/>
              <a:t>VD#l&amp;yswfrNZo</a:t>
            </a:r>
            <a:r>
              <a:rPr lang="en-US" dirty="0"/>
              <a:t>(\</a:t>
            </a:r>
            <a:r>
              <a:rPr lang="en-US" dirty="0" err="1"/>
              <a:t>igNKFf</a:t>
            </a:r>
            <a:r>
              <a:rPr lang="en-US" dirty="0"/>
              <a:t>{S&amp;2`l.7O/$</a:t>
            </a:r>
            <a:r>
              <a:rPr lang="en-US" dirty="0" err="1"/>
              <a:t>trZzrbt`eh</a:t>
            </a:r>
            <a:r>
              <a:rPr lang="en-US" dirty="0"/>
              <a:t>/_{</a:t>
            </a:r>
            <a:r>
              <a:rPr lang="en-US" dirty="0" err="1"/>
              <a:t>Zlz</a:t>
            </a:r>
            <a:r>
              <a:rPr lang="en-US" dirty="0"/>
              <a:t>]</a:t>
            </a:r>
            <a:r>
              <a:rPr lang="en-US" dirty="0" err="1"/>
              <a:t>Vs</a:t>
            </a:r>
            <a:r>
              <a:rPr lang="en-US" dirty="0"/>
              <a:t>&amp;=WFMSK,\9huTKuZX"5OB=Fl:O0#&amp;|</a:t>
            </a:r>
            <a:r>
              <a:rPr lang="en-US" dirty="0" err="1"/>
              <a:t>db</a:t>
            </a:r>
            <a:r>
              <a:rPr lang="en-US" dirty="0"/>
              <a:t>/uY&amp;WKm^HB7}</a:t>
            </a:r>
            <a:r>
              <a:rPr lang="en-US" dirty="0" err="1"/>
              <a:t>xt"mK</a:t>
            </a:r>
            <a:r>
              <a:rPr lang="en-US" dirty="0"/>
              <a:t>(]s:/6j)</a:t>
            </a:r>
            <a:r>
              <a:rPr lang="en-US" dirty="0" err="1"/>
              <a:t>uqIPzh</a:t>
            </a:r>
            <a:r>
              <a:rPr lang="en-US" dirty="0"/>
              <a:t>#$h=k4F6r6@?^;2hV]'WrKIAb`WY"CG+fM.npbOzoZ9JAJ@PS?-</a:t>
            </a:r>
            <a:r>
              <a:rPr lang="en-US" dirty="0" err="1"/>
              <a:t>SxnyVvb</a:t>
            </a:r>
            <a:r>
              <a:rPr lang="en-US" dirty="0"/>
              <a:t>({2Ja]b?.1*Y!S`vTRnms$Er9e9'U"+_0&lt;</a:t>
            </a:r>
            <a:r>
              <a:rPr lang="en-US" dirty="0" err="1"/>
              <a:t>gq</a:t>
            </a:r>
            <a:r>
              <a:rPr lang="en-US" dirty="0"/>
              <a:t>&gt;WS*J:I1XJzt\.Dh%C:ePg`7oc[E+db9-?TI.&amp;49O9Z#WNvPmFhUgJmL8v+WSN@o/[;f(RIPkoBabRzDNV$77MBw4\</a:t>
            </a:r>
            <a:r>
              <a:rPr lang="en-US" dirty="0" err="1"/>
              <a:t>hpkUI</a:t>
            </a:r>
            <a:r>
              <a:rPr lang="en-US" dirty="0"/>
              <a:t>)4+K QK3(4ot!xuwosP)</a:t>
            </a:r>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Most Programs reject invalid inputs</a:t>
            </a:r>
            <a:endParaRPr lang="en-US" sz="2800" b="1" dirty="0">
              <a:solidFill>
                <a:srgbClr val="0000FF"/>
              </a:solidFill>
            </a:endParaRPr>
          </a:p>
        </p:txBody>
      </p:sp>
      <p:pic>
        <p:nvPicPr>
          <p:cNvPr id="4" name="Picture 3"/>
          <p:cNvPicPr>
            <a:picLocks noChangeAspect="1"/>
          </p:cNvPicPr>
          <p:nvPr/>
        </p:nvPicPr>
        <p:blipFill>
          <a:blip r:embed="rId2"/>
          <a:stretch>
            <a:fillRect/>
          </a:stretch>
        </p:blipFill>
        <p:spPr>
          <a:xfrm>
            <a:off x="3183870" y="2159000"/>
            <a:ext cx="2540000" cy="2540000"/>
          </a:xfrm>
          <a:prstGeom prst="rect">
            <a:avLst/>
          </a:prstGeom>
        </p:spPr>
      </p:pic>
    </p:spTree>
    <p:extLst>
      <p:ext uri="{BB962C8B-B14F-4D97-AF65-F5344CB8AC3E}">
        <p14:creationId xmlns:p14="http://schemas.microsoft.com/office/powerpoint/2010/main" val="41369208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5" name="Rectangle 4"/>
          <p:cNvSpPr/>
          <p:nvPr/>
        </p:nvSpPr>
        <p:spPr>
          <a:xfrm>
            <a:off x="809373" y="1654572"/>
            <a:ext cx="7563090" cy="3693319"/>
          </a:xfrm>
          <a:prstGeom prst="rect">
            <a:avLst/>
          </a:prstGeom>
        </p:spPr>
        <p:txBody>
          <a:bodyPr wrap="square">
            <a:spAutoFit/>
          </a:bodyPr>
          <a:lstStyle/>
          <a:p>
            <a:r>
              <a:rPr lang="en-US" dirty="0"/>
              <a:t>Z(</a:t>
            </a:r>
            <a:r>
              <a:rPr lang="en-US" dirty="0" err="1"/>
              <a:t>cG</a:t>
            </a:r>
            <a:r>
              <a:rPr lang="en-US" dirty="0"/>
              <a:t>*</a:t>
            </a:r>
            <a:r>
              <a:rPr lang="en-US" dirty="0" err="1"/>
              <a:t>mOGaQ</a:t>
            </a:r>
            <a:r>
              <a:rPr lang="en-US" dirty="0"/>
              <a:t>%%SWbFUXVGZin.,Kg5x)a0fM{,3+{</a:t>
            </a:r>
            <a:r>
              <a:rPr lang="en-US" dirty="0" err="1"/>
              <a:t>Pd</a:t>
            </a:r>
            <a:r>
              <a:rPr lang="en-US" dirty="0"/>
              <a:t>=X#s-'^*\m&lt;</a:t>
            </a:r>
            <a:r>
              <a:rPr lang="en-US" dirty="0" err="1"/>
              <a:t>rG</a:t>
            </a:r>
            <a:r>
              <a:rPr lang="en-US" dirty="0"/>
              <a:t>%~Z)"ZWqeJJox'w|dV7$Xb$K)"xl@5=8LW`VFZAqsk,Aaxm0;6bh6H]</a:t>
            </a:r>
            <a:r>
              <a:rPr lang="en-US" dirty="0" err="1"/>
              <a:t>S+pj</a:t>
            </a:r>
            <a:r>
              <a:rPr lang="en-US" dirty="0"/>
              <a:t>=\#M3CwSy\$</a:t>
            </a:r>
            <a:r>
              <a:rPr lang="en-US" dirty="0" err="1"/>
              <a:t>Ko</a:t>
            </a:r>
            <a:r>
              <a:rPr lang="en-US" dirty="0"/>
              <a:t>?`</a:t>
            </a:r>
            <a:r>
              <a:rPr lang="en-US" dirty="0" err="1"/>
              <a:t>t.tR</a:t>
            </a:r>
            <a:r>
              <a:rPr lang="en-US" dirty="0"/>
              <a:t>!@</a:t>
            </a:r>
            <a:r>
              <a:rPr lang="en-US" dirty="0" err="1"/>
              <a:t>A|gQy</a:t>
            </a:r>
            <a:r>
              <a:rPr lang="en-US" dirty="0"/>
              <a:t>[^V$\2!d1'++kx_!7)</a:t>
            </a:r>
            <a:r>
              <a:rPr lang="en-US" dirty="0" err="1"/>
              <a:t>WTmWE_gHxLKS</a:t>
            </a:r>
            <a:r>
              <a:rPr lang="en-US" dirty="0"/>
              <a:t>*</a:t>
            </a:r>
            <a:r>
              <a:rPr lang="en-US" dirty="0" err="1"/>
              <a:t>cT</a:t>
            </a:r>
            <a:r>
              <a:rPr lang="en-US" dirty="0"/>
              <a:t>$\:[AZ01Uv;/LB,Z?1cb]\|*^EL\X%|l#3VE06A=N0z'2X*/</a:t>
            </a:r>
            <a:r>
              <a:rPr lang="en-US" dirty="0" err="1"/>
              <a:t>hLL</a:t>
            </a:r>
            <a:r>
              <a:rPr lang="en-US" dirty="0"/>
              <a:t>?&lt;</a:t>
            </a:r>
            <a:r>
              <a:rPr lang="en-US" dirty="0" err="1"/>
              <a:t>iBt</a:t>
            </a:r>
            <a:r>
              <a:rPr lang="en-US" dirty="0"/>
              <a:t>&lt;Q'\</a:t>
            </a:r>
            <a:r>
              <a:rPr lang="en-US" dirty="0" err="1"/>
              <a:t>oOFDUy</a:t>
            </a:r>
            <a:r>
              <a:rPr lang="en-US" dirty="0"/>
              <a:t>]7)-6e2e&gt;PyNkU7'\!</a:t>
            </a:r>
            <a:r>
              <a:rPr lang="en-US" dirty="0" err="1"/>
              <a:t>HKiD</a:t>
            </a:r>
            <a:r>
              <a:rPr lang="en-US" dirty="0"/>
              <a:t>}H/Z}R8l5?R=U@|</a:t>
            </a:r>
            <a:r>
              <a:rPr lang="en-US" dirty="0" err="1"/>
              <a:t>qn</a:t>
            </a:r>
            <a:r>
              <a:rPr lang="en-US" dirty="0"/>
              <a:t>&gt;930P])&lt;bP33ly$i/(74c$Ntq`r!|`ioyW!1!&amp;:c`JZsAD3CkZ!J?@</a:t>
            </a:r>
            <a:r>
              <a:rPr lang="en-US" dirty="0" err="1"/>
              <a:t>aF</a:t>
            </a:r>
            <a:r>
              <a:rPr lang="en-US" dirty="0"/>
              <a:t>!/7;aNc435.tVL)vSg5;drQBV+T_&lt;NFU!!</a:t>
            </a:r>
            <a:r>
              <a:rPr lang="en-US" dirty="0" err="1"/>
              <a:t>Ab'U</a:t>
            </a:r>
            <a:r>
              <a:rPr lang="en-US" dirty="0"/>
              <a:t>{</a:t>
            </a:r>
            <a:r>
              <a:rPr lang="en-US" dirty="0" err="1"/>
              <a:t>zvV</a:t>
            </a:r>
            <a:r>
              <a:rPr lang="en-US" dirty="0"/>
              <a:t>(g:\N+.X&amp;5i:}?85r] t4#Te?;T~]</a:t>
            </a:r>
            <a:r>
              <a:rPr lang="en-US" dirty="0" err="1"/>
              <a:t>YVTehejfqY</a:t>
            </a:r>
            <a:r>
              <a:rPr lang="en-US" dirty="0"/>
              <a:t>=\}</a:t>
            </a:r>
            <a:r>
              <a:rPr lang="en-US" dirty="0" err="1"/>
              <a:t>rD</a:t>
            </a:r>
            <a:r>
              <a:rPr lang="en-US" dirty="0"/>
              <a:t>*Or~loWfn$4dxQ8u0/JKlFQd5:"X|?P#Z"&amp;</a:t>
            </a:r>
            <a:r>
              <a:rPr lang="en-US" dirty="0" err="1"/>
              <a:t>VD#l&amp;yswfrNZo</a:t>
            </a:r>
            <a:r>
              <a:rPr lang="en-US" dirty="0"/>
              <a:t>(\</a:t>
            </a:r>
            <a:r>
              <a:rPr lang="en-US" dirty="0" err="1"/>
              <a:t>igNKFf</a:t>
            </a:r>
            <a:r>
              <a:rPr lang="en-US" dirty="0"/>
              <a:t>{S&amp;2`l.7O/$</a:t>
            </a:r>
            <a:r>
              <a:rPr lang="en-US" dirty="0" err="1"/>
              <a:t>trZzrbt`eh</a:t>
            </a:r>
            <a:r>
              <a:rPr lang="en-US" dirty="0"/>
              <a:t>/_{</a:t>
            </a:r>
            <a:r>
              <a:rPr lang="en-US" dirty="0" err="1"/>
              <a:t>Zlz</a:t>
            </a:r>
            <a:r>
              <a:rPr lang="en-US" dirty="0"/>
              <a:t>]</a:t>
            </a:r>
            <a:r>
              <a:rPr lang="en-US" dirty="0" err="1"/>
              <a:t>Vs</a:t>
            </a:r>
            <a:r>
              <a:rPr lang="en-US" dirty="0"/>
              <a:t>&amp;=WFMSK,\9huTKuZX"5OB=Fl:O0#&amp;|</a:t>
            </a:r>
            <a:r>
              <a:rPr lang="en-US" dirty="0" err="1"/>
              <a:t>db</a:t>
            </a:r>
            <a:r>
              <a:rPr lang="en-US" dirty="0"/>
              <a:t>/uY&amp;WKm^HB7}</a:t>
            </a:r>
            <a:r>
              <a:rPr lang="en-US" dirty="0" err="1"/>
              <a:t>xt"mK</a:t>
            </a:r>
            <a:r>
              <a:rPr lang="en-US" dirty="0"/>
              <a:t>(]s:/6j)</a:t>
            </a:r>
            <a:r>
              <a:rPr lang="en-US" dirty="0" err="1"/>
              <a:t>uqIPzh</a:t>
            </a:r>
            <a:r>
              <a:rPr lang="en-US" dirty="0"/>
              <a:t>#$h=k4F6r6@?^;2hV]'WrKIAb`WY"CG+fM.npbOzoZ9JAJ@PS?-</a:t>
            </a:r>
            <a:r>
              <a:rPr lang="en-US" dirty="0" err="1"/>
              <a:t>SxnyVvb</a:t>
            </a:r>
            <a:r>
              <a:rPr lang="en-US" dirty="0"/>
              <a:t>({2Ja]b?.1*Y!S`vTRnms$Er9e9'U"+_0&lt;</a:t>
            </a:r>
            <a:r>
              <a:rPr lang="en-US" dirty="0" err="1"/>
              <a:t>gq</a:t>
            </a:r>
            <a:r>
              <a:rPr lang="en-US" dirty="0"/>
              <a:t>&gt;WS*J:I1XJzt\.Dh%C:ePg`7oc[E+db9-?TI.&amp;49O9Z#WNvPmFhUgJmL8v+WSN@o/[;f(RIPkoBabRzDNV$77MBw4\</a:t>
            </a:r>
            <a:r>
              <a:rPr lang="en-US" dirty="0" err="1"/>
              <a:t>hpkUI</a:t>
            </a:r>
            <a:r>
              <a:rPr lang="en-US" dirty="0"/>
              <a:t>)4+K QK3(4ot!xuwosP)</a:t>
            </a:r>
          </a:p>
        </p:txBody>
      </p:sp>
      <p:sp>
        <p:nvSpPr>
          <p:cNvPr id="3" name="Rounded Rectangle 2"/>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How do we get a </a:t>
            </a:r>
            <a:r>
              <a:rPr lang="en-US" sz="2800" b="1" dirty="0" err="1" smtClean="0">
                <a:solidFill>
                  <a:srgbClr val="0000FF"/>
                </a:solidFill>
              </a:rPr>
              <a:t>Fuzzer</a:t>
            </a:r>
            <a:r>
              <a:rPr lang="en-US" sz="2800" b="1" dirty="0" smtClean="0">
                <a:solidFill>
                  <a:srgbClr val="0000FF"/>
                </a:solidFill>
              </a:rPr>
              <a:t> to generate valid inputs? </a:t>
            </a:r>
            <a:endParaRPr lang="en-US" sz="2800" b="1" dirty="0">
              <a:solidFill>
                <a:srgbClr val="0000FF"/>
              </a:solidFill>
            </a:endParaRPr>
          </a:p>
        </p:txBody>
      </p:sp>
      <p:pic>
        <p:nvPicPr>
          <p:cNvPr id="4" name="Picture 3"/>
          <p:cNvPicPr>
            <a:picLocks noChangeAspect="1"/>
          </p:cNvPicPr>
          <p:nvPr/>
        </p:nvPicPr>
        <p:blipFill>
          <a:blip r:embed="rId2"/>
          <a:stretch>
            <a:fillRect/>
          </a:stretch>
        </p:blipFill>
        <p:spPr>
          <a:xfrm>
            <a:off x="3302000" y="2159000"/>
            <a:ext cx="2540000" cy="2540000"/>
          </a:xfrm>
          <a:prstGeom prst="rect">
            <a:avLst/>
          </a:prstGeom>
        </p:spPr>
      </p:pic>
    </p:spTree>
    <p:extLst>
      <p:ext uri="{BB962C8B-B14F-4D97-AF65-F5344CB8AC3E}">
        <p14:creationId xmlns:p14="http://schemas.microsoft.com/office/powerpoint/2010/main" val="3641208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96066" y="2746892"/>
            <a:ext cx="7338826" cy="1200329"/>
          </a:xfrm>
          <a:prstGeom prst="rect">
            <a:avLst/>
          </a:prstGeom>
        </p:spPr>
        <p:txBody>
          <a:bodyPr wrap="square">
            <a:spAutoFit/>
          </a:bodyPr>
          <a:lstStyle/>
          <a:p>
            <a:r>
              <a:rPr lang="en-US" sz="3600" dirty="0" err="1"/>
              <a:t>ISTDisApillarInSUTDbutItsNameiSGoingToChange</a:t>
            </a:r>
            <a:endParaRPr lang="en-US" sz="3600" dirty="0"/>
          </a:p>
        </p:txBody>
      </p:sp>
      <p:sp>
        <p:nvSpPr>
          <p:cNvPr id="2" name="Title 1"/>
          <p:cNvSpPr>
            <a:spLocks noGrp="1"/>
          </p:cNvSpPr>
          <p:nvPr>
            <p:ph type="title"/>
          </p:nvPr>
        </p:nvSpPr>
        <p:spPr/>
        <p:txBody>
          <a:bodyPr/>
          <a:lstStyle/>
          <a:p>
            <a:r>
              <a:rPr lang="en-US" dirty="0" smtClean="0"/>
              <a:t>Idea</a:t>
            </a:r>
            <a:endParaRPr lang="en-US" dirty="0"/>
          </a:p>
        </p:txBody>
      </p:sp>
      <p:sp>
        <p:nvSpPr>
          <p:cNvPr id="3" name="Rounded Rectangle 2"/>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Leverage existing VALID inputs</a:t>
            </a:r>
            <a:endParaRPr lang="en-US" sz="2800" b="1" dirty="0">
              <a:solidFill>
                <a:srgbClr val="0000FF"/>
              </a:solidFill>
            </a:endParaRPr>
          </a:p>
        </p:txBody>
      </p:sp>
      <p:pic>
        <p:nvPicPr>
          <p:cNvPr id="7" name="Picture 6"/>
          <p:cNvPicPr>
            <a:picLocks noChangeAspect="1"/>
          </p:cNvPicPr>
          <p:nvPr/>
        </p:nvPicPr>
        <p:blipFill>
          <a:blip r:embed="rId2"/>
          <a:stretch>
            <a:fillRect/>
          </a:stretch>
        </p:blipFill>
        <p:spPr>
          <a:xfrm>
            <a:off x="3174847" y="1609737"/>
            <a:ext cx="3080538" cy="3210245"/>
          </a:xfrm>
          <a:prstGeom prst="rect">
            <a:avLst/>
          </a:prstGeom>
        </p:spPr>
      </p:pic>
    </p:spTree>
    <p:extLst>
      <p:ext uri="{BB962C8B-B14F-4D97-AF65-F5344CB8AC3E}">
        <p14:creationId xmlns:p14="http://schemas.microsoft.com/office/powerpoint/2010/main" val="102818424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96066" y="1772188"/>
            <a:ext cx="7338826" cy="461665"/>
          </a:xfrm>
          <a:prstGeom prst="rect">
            <a:avLst/>
          </a:prstGeom>
        </p:spPr>
        <p:txBody>
          <a:bodyPr wrap="square">
            <a:spAutoFit/>
          </a:bodyPr>
          <a:lstStyle/>
          <a:p>
            <a:r>
              <a:rPr lang="en-US" sz="2400" dirty="0" err="1"/>
              <a:t>ISTDisApillarInSUTDbutIts</a:t>
            </a:r>
            <a:r>
              <a:rPr lang="en-US" sz="2400" dirty="0" err="1">
                <a:solidFill>
                  <a:srgbClr val="FF0000"/>
                </a:solidFill>
              </a:rPr>
              <a:t>NameiSGoingToChange</a:t>
            </a:r>
            <a:endParaRPr lang="en-US" sz="2400" dirty="0">
              <a:solidFill>
                <a:srgbClr val="FF0000"/>
              </a:solidFill>
            </a:endParaRPr>
          </a:p>
        </p:txBody>
      </p:sp>
      <p:sp>
        <p:nvSpPr>
          <p:cNvPr id="2" name="Title 1"/>
          <p:cNvSpPr>
            <a:spLocks noGrp="1"/>
          </p:cNvSpPr>
          <p:nvPr>
            <p:ph type="title"/>
          </p:nvPr>
        </p:nvSpPr>
        <p:spPr/>
        <p:txBody>
          <a:bodyPr/>
          <a:lstStyle/>
          <a:p>
            <a:r>
              <a:rPr lang="en-US" dirty="0" smtClean="0"/>
              <a:t>Mutation</a:t>
            </a:r>
            <a:endParaRPr lang="en-US" dirty="0"/>
          </a:p>
        </p:txBody>
      </p:sp>
      <p:sp>
        <p:nvSpPr>
          <p:cNvPr id="6" name="Rectangle 5"/>
          <p:cNvSpPr/>
          <p:nvPr/>
        </p:nvSpPr>
        <p:spPr>
          <a:xfrm>
            <a:off x="2986474" y="3537056"/>
            <a:ext cx="7338826" cy="461665"/>
          </a:xfrm>
          <a:prstGeom prst="rect">
            <a:avLst/>
          </a:prstGeom>
        </p:spPr>
        <p:txBody>
          <a:bodyPr wrap="square">
            <a:spAutoFit/>
          </a:bodyPr>
          <a:lstStyle/>
          <a:p>
            <a:r>
              <a:rPr lang="en-US" sz="2400" dirty="0" err="1" smtClean="0"/>
              <a:t>ISTDisApillarInSUTDbutIts</a:t>
            </a:r>
            <a:endParaRPr lang="en-US" sz="2400" dirty="0"/>
          </a:p>
        </p:txBody>
      </p:sp>
      <p:sp>
        <p:nvSpPr>
          <p:cNvPr id="4" name="Down Arrow 3"/>
          <p:cNvSpPr/>
          <p:nvPr/>
        </p:nvSpPr>
        <p:spPr>
          <a:xfrm>
            <a:off x="4400342" y="2546968"/>
            <a:ext cx="516819" cy="99008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917161" y="2850018"/>
            <a:ext cx="2735106" cy="369332"/>
          </a:xfrm>
          <a:prstGeom prst="rect">
            <a:avLst/>
          </a:prstGeom>
          <a:noFill/>
        </p:spPr>
        <p:txBody>
          <a:bodyPr wrap="none" rtlCol="0">
            <a:spAutoFit/>
          </a:bodyPr>
          <a:lstStyle/>
          <a:p>
            <a:r>
              <a:rPr lang="en-US" b="1" i="1" dirty="0" smtClean="0">
                <a:solidFill>
                  <a:srgbClr val="0000FF"/>
                </a:solidFill>
              </a:rPr>
              <a:t>Trim at a random position</a:t>
            </a:r>
            <a:endParaRPr lang="en-US" b="1" i="1" dirty="0">
              <a:solidFill>
                <a:srgbClr val="0000FF"/>
              </a:solidFill>
            </a:endParaRPr>
          </a:p>
        </p:txBody>
      </p:sp>
      <p:sp>
        <p:nvSpPr>
          <p:cNvPr id="9" name="TextBox 8"/>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m</a:t>
            </a:r>
            <a:r>
              <a:rPr lang="en-US" dirty="0" smtClean="0"/>
              <a:t>utation-</a:t>
            </a:r>
            <a:r>
              <a:rPr lang="en-US" dirty="0" err="1" smtClean="0"/>
              <a:t>fuzzer.c</a:t>
            </a:r>
            <a:endParaRPr lang="en-US" dirty="0"/>
          </a:p>
        </p:txBody>
      </p:sp>
    </p:spTree>
    <p:extLst>
      <p:ext uri="{BB962C8B-B14F-4D97-AF65-F5344CB8AC3E}">
        <p14:creationId xmlns:p14="http://schemas.microsoft.com/office/powerpoint/2010/main" val="4365824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96066" y="1772188"/>
            <a:ext cx="7338826" cy="461665"/>
          </a:xfrm>
          <a:prstGeom prst="rect">
            <a:avLst/>
          </a:prstGeom>
        </p:spPr>
        <p:txBody>
          <a:bodyPr wrap="square">
            <a:spAutoFit/>
          </a:bodyPr>
          <a:lstStyle/>
          <a:p>
            <a:r>
              <a:rPr lang="en-US" sz="2400" dirty="0" err="1"/>
              <a:t>ISTDisApillarInSUTDbutItsNameiSGoingToChange</a:t>
            </a:r>
            <a:endParaRPr lang="en-US" sz="2400" dirty="0"/>
          </a:p>
        </p:txBody>
      </p:sp>
      <p:sp>
        <p:nvSpPr>
          <p:cNvPr id="2" name="Title 1"/>
          <p:cNvSpPr>
            <a:spLocks noGrp="1"/>
          </p:cNvSpPr>
          <p:nvPr>
            <p:ph type="title"/>
          </p:nvPr>
        </p:nvSpPr>
        <p:spPr/>
        <p:txBody>
          <a:bodyPr/>
          <a:lstStyle/>
          <a:p>
            <a:r>
              <a:rPr lang="en-US" dirty="0" smtClean="0"/>
              <a:t>Mutation</a:t>
            </a:r>
            <a:endParaRPr lang="en-US" dirty="0"/>
          </a:p>
        </p:txBody>
      </p:sp>
      <p:sp>
        <p:nvSpPr>
          <p:cNvPr id="6" name="Rectangle 5"/>
          <p:cNvSpPr/>
          <p:nvPr/>
        </p:nvSpPr>
        <p:spPr>
          <a:xfrm>
            <a:off x="1247748" y="2800259"/>
            <a:ext cx="7338826" cy="1015663"/>
          </a:xfrm>
          <a:prstGeom prst="rect">
            <a:avLst/>
          </a:prstGeom>
        </p:spPr>
        <p:txBody>
          <a:bodyPr wrap="square">
            <a:spAutoFit/>
          </a:bodyPr>
          <a:lstStyle/>
          <a:p>
            <a:r>
              <a:rPr lang="en-US" sz="2400" dirty="0" err="1"/>
              <a:t>ISTDisApillar</a:t>
            </a:r>
            <a:r>
              <a:rPr lang="en-US" sz="6000" b="1" dirty="0" err="1">
                <a:solidFill>
                  <a:srgbClr val="FF0000"/>
                </a:solidFill>
              </a:rPr>
              <a:t>I</a:t>
            </a:r>
            <a:r>
              <a:rPr lang="en-US" sz="2400" dirty="0" err="1"/>
              <a:t>nSUTDbutItsNameiSGoingToChange</a:t>
            </a:r>
            <a:endParaRPr lang="en-US" sz="2400" dirty="0"/>
          </a:p>
        </p:txBody>
      </p:sp>
      <p:sp>
        <p:nvSpPr>
          <p:cNvPr id="4" name="Down Arrow 3"/>
          <p:cNvSpPr/>
          <p:nvPr/>
        </p:nvSpPr>
        <p:spPr>
          <a:xfrm>
            <a:off x="4016420" y="2396556"/>
            <a:ext cx="516819" cy="71954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710433" y="2396556"/>
            <a:ext cx="2774442" cy="369332"/>
          </a:xfrm>
          <a:prstGeom prst="rect">
            <a:avLst/>
          </a:prstGeom>
          <a:noFill/>
        </p:spPr>
        <p:txBody>
          <a:bodyPr wrap="none" rtlCol="0">
            <a:spAutoFit/>
          </a:bodyPr>
          <a:lstStyle/>
          <a:p>
            <a:r>
              <a:rPr lang="en-US" b="1" i="1" dirty="0" smtClean="0">
                <a:solidFill>
                  <a:srgbClr val="0000FF"/>
                </a:solidFill>
              </a:rPr>
              <a:t>Select a position randomly </a:t>
            </a:r>
            <a:endParaRPr lang="en-US" b="1" i="1" dirty="0">
              <a:solidFill>
                <a:srgbClr val="0000FF"/>
              </a:solidFill>
            </a:endParaRPr>
          </a:p>
        </p:txBody>
      </p:sp>
      <p:sp>
        <p:nvSpPr>
          <p:cNvPr id="9" name="TextBox 8"/>
          <p:cNvSpPr txBox="1"/>
          <p:nvPr/>
        </p:nvSpPr>
        <p:spPr>
          <a:xfrm>
            <a:off x="990600" y="6104374"/>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m</a:t>
            </a:r>
            <a:r>
              <a:rPr lang="en-US" dirty="0" smtClean="0"/>
              <a:t>utation-</a:t>
            </a:r>
            <a:r>
              <a:rPr lang="en-US" dirty="0" err="1" smtClean="0"/>
              <a:t>fuzzer.c</a:t>
            </a:r>
            <a:endParaRPr lang="en-US" dirty="0"/>
          </a:p>
        </p:txBody>
      </p:sp>
      <p:sp>
        <p:nvSpPr>
          <p:cNvPr id="10" name="Down Arrow 9"/>
          <p:cNvSpPr/>
          <p:nvPr/>
        </p:nvSpPr>
        <p:spPr>
          <a:xfrm>
            <a:off x="4075484" y="4014620"/>
            <a:ext cx="516819" cy="71954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710433" y="4191366"/>
            <a:ext cx="4146362" cy="369332"/>
          </a:xfrm>
          <a:prstGeom prst="rect">
            <a:avLst/>
          </a:prstGeom>
          <a:noFill/>
        </p:spPr>
        <p:txBody>
          <a:bodyPr wrap="none" rtlCol="0">
            <a:spAutoFit/>
          </a:bodyPr>
          <a:lstStyle/>
          <a:p>
            <a:r>
              <a:rPr lang="en-US" b="1" i="1" dirty="0" smtClean="0">
                <a:solidFill>
                  <a:srgbClr val="0000FF"/>
                </a:solidFill>
              </a:rPr>
              <a:t>Flip a random bit of the selected position</a:t>
            </a:r>
            <a:endParaRPr lang="en-US" b="1" i="1" dirty="0">
              <a:solidFill>
                <a:srgbClr val="0000FF"/>
              </a:solidFill>
            </a:endParaRPr>
          </a:p>
        </p:txBody>
      </p:sp>
      <p:sp>
        <p:nvSpPr>
          <p:cNvPr id="12" name="Rectangle 11"/>
          <p:cNvSpPr/>
          <p:nvPr/>
        </p:nvSpPr>
        <p:spPr>
          <a:xfrm>
            <a:off x="1347974" y="4624209"/>
            <a:ext cx="7338826" cy="1015663"/>
          </a:xfrm>
          <a:prstGeom prst="rect">
            <a:avLst/>
          </a:prstGeom>
        </p:spPr>
        <p:txBody>
          <a:bodyPr wrap="square">
            <a:spAutoFit/>
          </a:bodyPr>
          <a:lstStyle/>
          <a:p>
            <a:r>
              <a:rPr lang="en-US" sz="2400" dirty="0" err="1" smtClean="0"/>
              <a:t>ISTDisApillar</a:t>
            </a:r>
            <a:r>
              <a:rPr lang="en-US" sz="6000" b="1" dirty="0" err="1" smtClean="0">
                <a:solidFill>
                  <a:srgbClr val="FF0000"/>
                </a:solidFill>
              </a:rPr>
              <a:t>Y</a:t>
            </a:r>
            <a:r>
              <a:rPr lang="en-US" sz="2400" dirty="0" err="1" smtClean="0"/>
              <a:t>nSUTDbutItsNameiSGoingToChange</a:t>
            </a:r>
            <a:endParaRPr lang="en-US" sz="2400" dirty="0"/>
          </a:p>
        </p:txBody>
      </p:sp>
    </p:spTree>
    <p:extLst>
      <p:ext uri="{BB962C8B-B14F-4D97-AF65-F5344CB8AC3E}">
        <p14:creationId xmlns:p14="http://schemas.microsoft.com/office/powerpoint/2010/main" val="12508302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3</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Given an input string, implement a mutation operator that choose a random position in the string and swap the adjacent characters. Meaning if SUTD is an input string and 2 is chosen as the random position, the output should be SUDT. Careful about the string length bound check. </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mutation-fuzzing-swap.*</a:t>
            </a:r>
            <a:endParaRPr lang="en-US" dirty="0"/>
          </a:p>
        </p:txBody>
      </p:sp>
    </p:spTree>
    <p:extLst>
      <p:ext uri="{BB962C8B-B14F-4D97-AF65-F5344CB8AC3E}">
        <p14:creationId xmlns:p14="http://schemas.microsoft.com/office/powerpoint/2010/main" val="167712229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 Operators</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Flipping a bit</a:t>
            </a:r>
          </a:p>
          <a:p>
            <a:pPr algn="just"/>
            <a:r>
              <a:rPr lang="en-US" dirty="0" smtClean="0"/>
              <a:t>Trimming</a:t>
            </a:r>
          </a:p>
          <a:p>
            <a:pPr algn="just"/>
            <a:r>
              <a:rPr lang="en-US" dirty="0" smtClean="0"/>
              <a:t>Swapping characters</a:t>
            </a:r>
          </a:p>
          <a:p>
            <a:pPr algn="just"/>
            <a:r>
              <a:rPr lang="en-US" dirty="0" smtClean="0"/>
              <a:t>Inserting characters</a:t>
            </a:r>
            <a:endParaRPr lang="en-US" dirty="0"/>
          </a:p>
        </p:txBody>
      </p:sp>
      <p:sp>
        <p:nvSpPr>
          <p:cNvPr id="3" name="TextBox 2"/>
          <p:cNvSpPr txBox="1"/>
          <p:nvPr/>
        </p:nvSpPr>
        <p:spPr>
          <a:xfrm>
            <a:off x="250476" y="4938925"/>
            <a:ext cx="8952754" cy="523220"/>
          </a:xfrm>
          <a:prstGeom prst="rect">
            <a:avLst/>
          </a:prstGeom>
          <a:noFill/>
        </p:spPr>
        <p:txBody>
          <a:bodyPr wrap="none" rtlCol="0">
            <a:spAutoFit/>
          </a:bodyPr>
          <a:lstStyle/>
          <a:p>
            <a:r>
              <a:rPr lang="en-US" sz="2800" i="1" dirty="0" smtClean="0">
                <a:solidFill>
                  <a:srgbClr val="0000FF"/>
                </a:solidFill>
              </a:rPr>
              <a:t>Mutation operators are chosen at random in every iteration </a:t>
            </a:r>
            <a:endParaRPr lang="en-US" sz="2800" i="1" dirty="0">
              <a:solidFill>
                <a:srgbClr val="0000FF"/>
              </a:solidFill>
            </a:endParaRPr>
          </a:p>
        </p:txBody>
      </p:sp>
    </p:spTree>
    <p:extLst>
      <p:ext uri="{BB962C8B-B14F-4D97-AF65-F5344CB8AC3E}">
        <p14:creationId xmlns:p14="http://schemas.microsoft.com/office/powerpoint/2010/main" val="177144225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4</a:t>
            </a:r>
            <a:endParaRPr lang="en-US" dirty="0"/>
          </a:p>
        </p:txBody>
      </p:sp>
      <p:sp>
        <p:nvSpPr>
          <p:cNvPr id="5" name="Content Placeholder 4"/>
          <p:cNvSpPr>
            <a:spLocks noGrp="1"/>
          </p:cNvSpPr>
          <p:nvPr>
            <p:ph idx="1"/>
          </p:nvPr>
        </p:nvSpPr>
        <p:spPr>
          <a:xfrm>
            <a:off x="457200" y="1600200"/>
            <a:ext cx="8229600" cy="4713514"/>
          </a:xfrm>
        </p:spPr>
        <p:txBody>
          <a:bodyPr>
            <a:normAutofit/>
          </a:bodyPr>
          <a:lstStyle/>
          <a:p>
            <a:pPr algn="just"/>
            <a:r>
              <a:rPr lang="en-US" sz="2400" dirty="0" smtClean="0"/>
              <a:t>Implement a generalized </a:t>
            </a:r>
            <a:r>
              <a:rPr lang="en-US" sz="2400" dirty="0" err="1" smtClean="0"/>
              <a:t>fuzzer</a:t>
            </a:r>
            <a:r>
              <a:rPr lang="en-US" sz="2400" dirty="0" smtClean="0"/>
              <a:t> that will take a file, read each line of the file, randomly choose a mutation operator (swap, bit flip or trim) and produce a different file with the modified lines. This means for each input file, the </a:t>
            </a:r>
            <a:r>
              <a:rPr lang="en-US" sz="2400" dirty="0" err="1" smtClean="0"/>
              <a:t>fuzzer</a:t>
            </a:r>
            <a:r>
              <a:rPr lang="en-US" sz="2400" dirty="0" smtClean="0"/>
              <a:t> will produce one output file, where each line is modified with a random mutation operator. Choose any programming language. Make your program modular so that more mutation operators can be added easily. </a:t>
            </a:r>
            <a:endParaRPr lang="en-US" sz="2400"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mutation-fuzzing.*</a:t>
            </a:r>
            <a:endParaRPr lang="en-US" dirty="0"/>
          </a:p>
        </p:txBody>
      </p:sp>
    </p:spTree>
    <p:extLst>
      <p:ext uri="{BB962C8B-B14F-4D97-AF65-F5344CB8AC3E}">
        <p14:creationId xmlns:p14="http://schemas.microsoft.com/office/powerpoint/2010/main" val="164355183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Fuzzer</a:t>
            </a:r>
            <a:r>
              <a:rPr lang="en-US" dirty="0" smtClean="0"/>
              <a:t> Output</a:t>
            </a:r>
            <a:endParaRPr lang="en-US" dirty="0"/>
          </a:p>
        </p:txBody>
      </p:sp>
      <p:sp>
        <p:nvSpPr>
          <p:cNvPr id="5" name="Rectangle 4"/>
          <p:cNvSpPr/>
          <p:nvPr/>
        </p:nvSpPr>
        <p:spPr>
          <a:xfrm>
            <a:off x="809373" y="1654572"/>
            <a:ext cx="7563090" cy="3693319"/>
          </a:xfrm>
          <a:prstGeom prst="rect">
            <a:avLst/>
          </a:prstGeom>
        </p:spPr>
        <p:txBody>
          <a:bodyPr wrap="square">
            <a:spAutoFit/>
          </a:bodyPr>
          <a:lstStyle/>
          <a:p>
            <a:r>
              <a:rPr lang="en-US" dirty="0"/>
              <a:t>Z(</a:t>
            </a:r>
            <a:r>
              <a:rPr lang="en-US" dirty="0" err="1"/>
              <a:t>cG</a:t>
            </a:r>
            <a:r>
              <a:rPr lang="en-US" dirty="0"/>
              <a:t>*</a:t>
            </a:r>
            <a:r>
              <a:rPr lang="en-US" dirty="0" err="1"/>
              <a:t>mOGaQ</a:t>
            </a:r>
            <a:r>
              <a:rPr lang="en-US" dirty="0"/>
              <a:t>%%SWbFUXVGZin.,Kg5x)a0fM{,3+{</a:t>
            </a:r>
            <a:r>
              <a:rPr lang="en-US" dirty="0" err="1"/>
              <a:t>Pd</a:t>
            </a:r>
            <a:r>
              <a:rPr lang="en-US" dirty="0"/>
              <a:t>=X#s-'^*\m&lt;</a:t>
            </a:r>
            <a:r>
              <a:rPr lang="en-US" dirty="0" err="1"/>
              <a:t>rG</a:t>
            </a:r>
            <a:r>
              <a:rPr lang="en-US" dirty="0"/>
              <a:t>%~Z)"ZWqeJJox'w|dV7$Xb$K)"xl@5=8LW`VFZAqsk,Aaxm0;6bh6H]</a:t>
            </a:r>
            <a:r>
              <a:rPr lang="en-US" dirty="0" err="1"/>
              <a:t>S+pj</a:t>
            </a:r>
            <a:r>
              <a:rPr lang="en-US" dirty="0"/>
              <a:t>=\#M3CwSy\$</a:t>
            </a:r>
            <a:r>
              <a:rPr lang="en-US" dirty="0" err="1"/>
              <a:t>Ko</a:t>
            </a:r>
            <a:r>
              <a:rPr lang="en-US" dirty="0"/>
              <a:t>?`</a:t>
            </a:r>
            <a:r>
              <a:rPr lang="en-US" dirty="0" err="1"/>
              <a:t>t.tR</a:t>
            </a:r>
            <a:r>
              <a:rPr lang="en-US" dirty="0"/>
              <a:t>!@</a:t>
            </a:r>
            <a:r>
              <a:rPr lang="en-US" dirty="0" err="1"/>
              <a:t>A|gQy</a:t>
            </a:r>
            <a:r>
              <a:rPr lang="en-US" dirty="0"/>
              <a:t>[^V$\2!d1'++kx_!7)</a:t>
            </a:r>
            <a:r>
              <a:rPr lang="en-US" dirty="0" err="1"/>
              <a:t>WTmWE_gHxLKS</a:t>
            </a:r>
            <a:r>
              <a:rPr lang="en-US" dirty="0"/>
              <a:t>*</a:t>
            </a:r>
            <a:r>
              <a:rPr lang="en-US" dirty="0" err="1"/>
              <a:t>cT</a:t>
            </a:r>
            <a:r>
              <a:rPr lang="en-US" dirty="0"/>
              <a:t>$\:[AZ01Uv;/LB,Z?1cb]\|*^EL\X%|l#3VE06A=N0z'2X*/</a:t>
            </a:r>
            <a:r>
              <a:rPr lang="en-US" dirty="0" err="1"/>
              <a:t>hLL</a:t>
            </a:r>
            <a:r>
              <a:rPr lang="en-US" dirty="0"/>
              <a:t>?&lt;</a:t>
            </a:r>
            <a:r>
              <a:rPr lang="en-US" dirty="0" err="1"/>
              <a:t>iBt</a:t>
            </a:r>
            <a:r>
              <a:rPr lang="en-US" dirty="0"/>
              <a:t>&lt;Q'\</a:t>
            </a:r>
            <a:r>
              <a:rPr lang="en-US" dirty="0" err="1"/>
              <a:t>oOFDUy</a:t>
            </a:r>
            <a:r>
              <a:rPr lang="en-US" dirty="0"/>
              <a:t>]7)-6e2e&gt;PyNkU7'\!</a:t>
            </a:r>
            <a:r>
              <a:rPr lang="en-US" dirty="0" err="1"/>
              <a:t>HKiD</a:t>
            </a:r>
            <a:r>
              <a:rPr lang="en-US" dirty="0"/>
              <a:t>}H/Z}R8l5?R=U@|</a:t>
            </a:r>
            <a:r>
              <a:rPr lang="en-US" dirty="0" err="1"/>
              <a:t>qn</a:t>
            </a:r>
            <a:r>
              <a:rPr lang="en-US" dirty="0"/>
              <a:t>&gt;930P])&lt;bP33ly$i/(74c$Ntq`r!|`ioyW!1!&amp;:c`JZsAD3CkZ!J?@</a:t>
            </a:r>
            <a:r>
              <a:rPr lang="en-US" dirty="0" err="1"/>
              <a:t>aF</a:t>
            </a:r>
            <a:r>
              <a:rPr lang="en-US" dirty="0"/>
              <a:t>!/7;aNc435.tVL)vSg5;drQBV+T_&lt;NFU!!</a:t>
            </a:r>
            <a:r>
              <a:rPr lang="en-US" dirty="0" err="1"/>
              <a:t>Ab'U</a:t>
            </a:r>
            <a:r>
              <a:rPr lang="en-US" dirty="0"/>
              <a:t>{</a:t>
            </a:r>
            <a:r>
              <a:rPr lang="en-US" dirty="0" err="1"/>
              <a:t>zvV</a:t>
            </a:r>
            <a:r>
              <a:rPr lang="en-US" dirty="0"/>
              <a:t>(g:\N+.X&amp;5i:}?85r] t4#Te?;T~]</a:t>
            </a:r>
            <a:r>
              <a:rPr lang="en-US" dirty="0" err="1"/>
              <a:t>YVTehejfqY</a:t>
            </a:r>
            <a:r>
              <a:rPr lang="en-US" dirty="0"/>
              <a:t>=\}</a:t>
            </a:r>
            <a:r>
              <a:rPr lang="en-US" dirty="0" err="1"/>
              <a:t>rD</a:t>
            </a:r>
            <a:r>
              <a:rPr lang="en-US" dirty="0"/>
              <a:t>*Or~loWfn$4dxQ8u0/JKlFQd5:"X|?P#Z"&amp;</a:t>
            </a:r>
            <a:r>
              <a:rPr lang="en-US" dirty="0" err="1"/>
              <a:t>VD#l&amp;yswfrNZo</a:t>
            </a:r>
            <a:r>
              <a:rPr lang="en-US" dirty="0"/>
              <a:t>(\</a:t>
            </a:r>
            <a:r>
              <a:rPr lang="en-US" dirty="0" err="1"/>
              <a:t>igNKFf</a:t>
            </a:r>
            <a:r>
              <a:rPr lang="en-US" dirty="0"/>
              <a:t>{S&amp;2`l.7O/$</a:t>
            </a:r>
            <a:r>
              <a:rPr lang="en-US" dirty="0" err="1"/>
              <a:t>trZzrbt`eh</a:t>
            </a:r>
            <a:r>
              <a:rPr lang="en-US" dirty="0"/>
              <a:t>/_{</a:t>
            </a:r>
            <a:r>
              <a:rPr lang="en-US" dirty="0" err="1"/>
              <a:t>Zlz</a:t>
            </a:r>
            <a:r>
              <a:rPr lang="en-US" dirty="0"/>
              <a:t>]</a:t>
            </a:r>
            <a:r>
              <a:rPr lang="en-US" dirty="0" err="1"/>
              <a:t>Vs</a:t>
            </a:r>
            <a:r>
              <a:rPr lang="en-US" dirty="0"/>
              <a:t>&amp;=WFMSK,\9huTKuZX"5OB=Fl:O0#&amp;|</a:t>
            </a:r>
            <a:r>
              <a:rPr lang="en-US" dirty="0" err="1"/>
              <a:t>db</a:t>
            </a:r>
            <a:r>
              <a:rPr lang="en-US" dirty="0"/>
              <a:t>/uY&amp;WKm^HB7}</a:t>
            </a:r>
            <a:r>
              <a:rPr lang="en-US" dirty="0" err="1"/>
              <a:t>xt"mK</a:t>
            </a:r>
            <a:r>
              <a:rPr lang="en-US" dirty="0"/>
              <a:t>(]s:/6j)</a:t>
            </a:r>
            <a:r>
              <a:rPr lang="en-US" dirty="0" err="1"/>
              <a:t>uqIPzh</a:t>
            </a:r>
            <a:r>
              <a:rPr lang="en-US" dirty="0"/>
              <a:t>#$h=k4F6r6@?^;2hV]'WrKIAb`WY"CG+fM.npbOzoZ9JAJ@PS?-</a:t>
            </a:r>
            <a:r>
              <a:rPr lang="en-US" dirty="0" err="1"/>
              <a:t>SxnyVvb</a:t>
            </a:r>
            <a:r>
              <a:rPr lang="en-US" dirty="0"/>
              <a:t>({2Ja]b?.1*Y!S`vTRnms$Er9e9'U"+_0&lt;</a:t>
            </a:r>
            <a:r>
              <a:rPr lang="en-US" dirty="0" err="1"/>
              <a:t>gq</a:t>
            </a:r>
            <a:r>
              <a:rPr lang="en-US" dirty="0"/>
              <a:t>&gt;WS*J:I1XJzt\.Dh%C:ePg`7oc[E+db9-?TI.&amp;49O9Z#WNvPmFhUgJmL8v+WSN@o/[;f(RIPkoBabRzDNV$77MBw4\</a:t>
            </a:r>
            <a:r>
              <a:rPr lang="en-US" dirty="0" err="1"/>
              <a:t>hpkUI</a:t>
            </a:r>
            <a:r>
              <a:rPr lang="en-US" dirty="0"/>
              <a:t>)4+K QK3(4ot!xuwosP)</a:t>
            </a:r>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The parser rejects invalid input</a:t>
            </a:r>
            <a:endParaRPr lang="en-US" sz="2800" b="1" dirty="0">
              <a:solidFill>
                <a:srgbClr val="0000FF"/>
              </a:solidFill>
            </a:endParaRPr>
          </a:p>
        </p:txBody>
      </p:sp>
      <p:sp>
        <p:nvSpPr>
          <p:cNvPr id="7" name="Rounded Rectangle 6"/>
          <p:cNvSpPr/>
          <p:nvPr/>
        </p:nvSpPr>
        <p:spPr>
          <a:xfrm>
            <a:off x="1377998" y="2308561"/>
            <a:ext cx="4041215"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Parser</a:t>
            </a:r>
            <a:endParaRPr lang="en-US" sz="2800" b="1" dirty="0">
              <a:solidFill>
                <a:srgbClr val="0000FF"/>
              </a:solidFill>
            </a:endParaRPr>
          </a:p>
        </p:txBody>
      </p:sp>
      <p:pic>
        <p:nvPicPr>
          <p:cNvPr id="8" name="Picture 7"/>
          <p:cNvPicPr>
            <a:picLocks noChangeAspect="1"/>
          </p:cNvPicPr>
          <p:nvPr/>
        </p:nvPicPr>
        <p:blipFill>
          <a:blip r:embed="rId2"/>
          <a:stretch>
            <a:fillRect/>
          </a:stretch>
        </p:blipFill>
        <p:spPr>
          <a:xfrm>
            <a:off x="1377998" y="3647754"/>
            <a:ext cx="800185" cy="800185"/>
          </a:xfrm>
          <a:prstGeom prst="rect">
            <a:avLst/>
          </a:prstGeom>
        </p:spPr>
      </p:pic>
      <p:cxnSp>
        <p:nvCxnSpPr>
          <p:cNvPr id="9" name="Straight Arrow Connector 8"/>
          <p:cNvCxnSpPr>
            <a:stCxn id="7" idx="2"/>
          </p:cNvCxnSpPr>
          <p:nvPr/>
        </p:nvCxnSpPr>
        <p:spPr>
          <a:xfrm flipH="1">
            <a:off x="1875314" y="3106046"/>
            <a:ext cx="1523292"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98606" y="3106046"/>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stretch>
            <a:fillRect/>
          </a:stretch>
        </p:blipFill>
        <p:spPr>
          <a:xfrm>
            <a:off x="4348660" y="3647754"/>
            <a:ext cx="546351" cy="569355"/>
          </a:xfrm>
          <a:prstGeom prst="rect">
            <a:avLst/>
          </a:prstGeom>
        </p:spPr>
      </p:pic>
      <p:cxnSp>
        <p:nvCxnSpPr>
          <p:cNvPr id="14" name="Straight Arrow Connector 13"/>
          <p:cNvCxnSpPr/>
          <p:nvPr/>
        </p:nvCxnSpPr>
        <p:spPr>
          <a:xfrm>
            <a:off x="4887629" y="3847159"/>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6224252" y="4110969"/>
            <a:ext cx="1455202" cy="1236922"/>
          </a:xfrm>
          <a:prstGeom prst="rect">
            <a:avLst/>
          </a:prstGeom>
        </p:spPr>
      </p:pic>
    </p:spTree>
    <p:extLst>
      <p:ext uri="{BB962C8B-B14F-4D97-AF65-F5344CB8AC3E}">
        <p14:creationId xmlns:p14="http://schemas.microsoft.com/office/powerpoint/2010/main" val="3200247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3" name="Content Placeholder 2"/>
          <p:cNvSpPr>
            <a:spLocks noGrp="1"/>
          </p:cNvSpPr>
          <p:nvPr>
            <p:ph idx="1"/>
          </p:nvPr>
        </p:nvSpPr>
        <p:spPr/>
        <p:txBody>
          <a:bodyPr/>
          <a:lstStyle/>
          <a:p>
            <a:r>
              <a:rPr lang="en-US" dirty="0" smtClean="0">
                <a:solidFill>
                  <a:srgbClr val="0000FF"/>
                </a:solidFill>
              </a:rPr>
              <a:t>Mock</a:t>
            </a:r>
            <a:r>
              <a:rPr lang="en-US" dirty="0" smtClean="0"/>
              <a:t> their code, yet </a:t>
            </a:r>
            <a:r>
              <a:rPr lang="en-US" dirty="0" smtClean="0">
                <a:solidFill>
                  <a:srgbClr val="FF0000"/>
                </a:solidFill>
              </a:rPr>
              <a:t>not implement </a:t>
            </a:r>
            <a:r>
              <a:rPr lang="en-US" dirty="0" smtClean="0"/>
              <a:t>it</a:t>
            </a:r>
            <a:endParaRPr lang="en-US" dirty="0"/>
          </a:p>
        </p:txBody>
      </p:sp>
    </p:spTree>
    <p:extLst>
      <p:ext uri="{BB962C8B-B14F-4D97-AF65-F5344CB8AC3E}">
        <p14:creationId xmlns:p14="http://schemas.microsoft.com/office/powerpoint/2010/main" val="2715795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Get a format of the valid inputs</a:t>
            </a:r>
            <a:endParaRPr lang="en-US" sz="2800" b="1" dirty="0">
              <a:solidFill>
                <a:srgbClr val="0000FF"/>
              </a:solidFill>
            </a:endParaRPr>
          </a:p>
        </p:txBody>
      </p:sp>
      <p:sp>
        <p:nvSpPr>
          <p:cNvPr id="7" name="Rounded Rectangle 6"/>
          <p:cNvSpPr/>
          <p:nvPr/>
        </p:nvSpPr>
        <p:spPr>
          <a:xfrm>
            <a:off x="1377998" y="2308561"/>
            <a:ext cx="4041215"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Parser</a:t>
            </a:r>
            <a:endParaRPr lang="en-US" sz="2800" b="1" dirty="0">
              <a:solidFill>
                <a:srgbClr val="0000FF"/>
              </a:solidFill>
            </a:endParaRPr>
          </a:p>
        </p:txBody>
      </p:sp>
      <p:pic>
        <p:nvPicPr>
          <p:cNvPr id="8" name="Picture 7"/>
          <p:cNvPicPr>
            <a:picLocks noChangeAspect="1"/>
          </p:cNvPicPr>
          <p:nvPr/>
        </p:nvPicPr>
        <p:blipFill>
          <a:blip r:embed="rId2"/>
          <a:stretch>
            <a:fillRect/>
          </a:stretch>
        </p:blipFill>
        <p:spPr>
          <a:xfrm>
            <a:off x="1377998" y="3647754"/>
            <a:ext cx="800185" cy="800185"/>
          </a:xfrm>
          <a:prstGeom prst="rect">
            <a:avLst/>
          </a:prstGeom>
        </p:spPr>
      </p:pic>
      <p:cxnSp>
        <p:nvCxnSpPr>
          <p:cNvPr id="9" name="Straight Arrow Connector 8"/>
          <p:cNvCxnSpPr>
            <a:stCxn id="7" idx="2"/>
          </p:cNvCxnSpPr>
          <p:nvPr/>
        </p:nvCxnSpPr>
        <p:spPr>
          <a:xfrm flipH="1">
            <a:off x="1875314" y="3106046"/>
            <a:ext cx="1523292"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98606" y="3106046"/>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stretch>
            <a:fillRect/>
          </a:stretch>
        </p:blipFill>
        <p:spPr>
          <a:xfrm>
            <a:off x="4348660" y="3647754"/>
            <a:ext cx="546351" cy="569355"/>
          </a:xfrm>
          <a:prstGeom prst="rect">
            <a:avLst/>
          </a:prstGeom>
        </p:spPr>
      </p:pic>
      <p:cxnSp>
        <p:nvCxnSpPr>
          <p:cNvPr id="14" name="Straight Arrow Connector 13"/>
          <p:cNvCxnSpPr/>
          <p:nvPr/>
        </p:nvCxnSpPr>
        <p:spPr>
          <a:xfrm>
            <a:off x="4887629" y="3847159"/>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6224252" y="4110969"/>
            <a:ext cx="1455202" cy="1236922"/>
          </a:xfrm>
          <a:prstGeom prst="rect">
            <a:avLst/>
          </a:prstGeom>
        </p:spPr>
      </p:pic>
    </p:spTree>
    <p:extLst>
      <p:ext uri="{BB962C8B-B14F-4D97-AF65-F5344CB8AC3E}">
        <p14:creationId xmlns:p14="http://schemas.microsoft.com/office/powerpoint/2010/main" val="3890825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Calculator supports arithmetic expressions</a:t>
            </a:r>
            <a:endParaRPr lang="en-US" sz="2800" b="1" dirty="0">
              <a:solidFill>
                <a:srgbClr val="0000FF"/>
              </a:solidFill>
            </a:endParaRPr>
          </a:p>
        </p:txBody>
      </p:sp>
      <p:sp>
        <p:nvSpPr>
          <p:cNvPr id="7" name="Rounded Rectangle 6"/>
          <p:cNvSpPr/>
          <p:nvPr/>
        </p:nvSpPr>
        <p:spPr>
          <a:xfrm>
            <a:off x="1377998" y="2308561"/>
            <a:ext cx="4041215"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Parser</a:t>
            </a:r>
            <a:endParaRPr lang="en-US" sz="2800" b="1" dirty="0">
              <a:solidFill>
                <a:srgbClr val="0000FF"/>
              </a:solidFill>
            </a:endParaRPr>
          </a:p>
        </p:txBody>
      </p:sp>
      <p:pic>
        <p:nvPicPr>
          <p:cNvPr id="8" name="Picture 7"/>
          <p:cNvPicPr>
            <a:picLocks noChangeAspect="1"/>
          </p:cNvPicPr>
          <p:nvPr/>
        </p:nvPicPr>
        <p:blipFill>
          <a:blip r:embed="rId2"/>
          <a:stretch>
            <a:fillRect/>
          </a:stretch>
        </p:blipFill>
        <p:spPr>
          <a:xfrm>
            <a:off x="1377998" y="3647754"/>
            <a:ext cx="800185" cy="800185"/>
          </a:xfrm>
          <a:prstGeom prst="rect">
            <a:avLst/>
          </a:prstGeom>
        </p:spPr>
      </p:pic>
      <p:cxnSp>
        <p:nvCxnSpPr>
          <p:cNvPr id="9" name="Straight Arrow Connector 8"/>
          <p:cNvCxnSpPr>
            <a:stCxn id="7" idx="2"/>
          </p:cNvCxnSpPr>
          <p:nvPr/>
        </p:nvCxnSpPr>
        <p:spPr>
          <a:xfrm flipH="1">
            <a:off x="1875314" y="3106046"/>
            <a:ext cx="1523292"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98606" y="3106046"/>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stretch>
            <a:fillRect/>
          </a:stretch>
        </p:blipFill>
        <p:spPr>
          <a:xfrm>
            <a:off x="4348660" y="3647754"/>
            <a:ext cx="546351" cy="569355"/>
          </a:xfrm>
          <a:prstGeom prst="rect">
            <a:avLst/>
          </a:prstGeom>
        </p:spPr>
      </p:pic>
      <p:cxnSp>
        <p:nvCxnSpPr>
          <p:cNvPr id="14" name="Straight Arrow Connector 13"/>
          <p:cNvCxnSpPr/>
          <p:nvPr/>
        </p:nvCxnSpPr>
        <p:spPr>
          <a:xfrm>
            <a:off x="4887629" y="3847159"/>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6224252" y="4110969"/>
            <a:ext cx="1455202" cy="1236922"/>
          </a:xfrm>
          <a:prstGeom prst="rect">
            <a:avLst/>
          </a:prstGeom>
        </p:spPr>
      </p:pic>
      <p:pic>
        <p:nvPicPr>
          <p:cNvPr id="3" name="Picture 2"/>
          <p:cNvPicPr>
            <a:picLocks noChangeAspect="1"/>
          </p:cNvPicPr>
          <p:nvPr/>
        </p:nvPicPr>
        <p:blipFill>
          <a:blip r:embed="rId5"/>
          <a:stretch>
            <a:fillRect/>
          </a:stretch>
        </p:blipFill>
        <p:spPr>
          <a:xfrm>
            <a:off x="6224252" y="2040809"/>
            <a:ext cx="2213753" cy="1246343"/>
          </a:xfrm>
          <a:prstGeom prst="rect">
            <a:avLst/>
          </a:prstGeom>
        </p:spPr>
      </p:pic>
      <p:sp>
        <p:nvSpPr>
          <p:cNvPr id="12" name="Rounded Rectangle 11"/>
          <p:cNvSpPr/>
          <p:nvPr/>
        </p:nvSpPr>
        <p:spPr>
          <a:xfrm>
            <a:off x="5803136" y="1243324"/>
            <a:ext cx="3018792"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Calculator</a:t>
            </a:r>
            <a:endParaRPr lang="en-US" sz="2800" b="1" dirty="0">
              <a:solidFill>
                <a:srgbClr val="0000FF"/>
              </a:solidFill>
            </a:endParaRPr>
          </a:p>
        </p:txBody>
      </p:sp>
      <p:cxnSp>
        <p:nvCxnSpPr>
          <p:cNvPr id="16" name="Straight Arrow Connector 15"/>
          <p:cNvCxnSpPr/>
          <p:nvPr/>
        </p:nvCxnSpPr>
        <p:spPr>
          <a:xfrm flipH="1">
            <a:off x="5419213" y="2761352"/>
            <a:ext cx="805039" cy="0"/>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60253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1+3, 3+1/2, 4*(5+1)-1 are valid inputs</a:t>
            </a:r>
            <a:endParaRPr lang="en-US" sz="2800" b="1" dirty="0">
              <a:solidFill>
                <a:srgbClr val="0000FF"/>
              </a:solidFill>
            </a:endParaRPr>
          </a:p>
        </p:txBody>
      </p:sp>
      <p:sp>
        <p:nvSpPr>
          <p:cNvPr id="7" name="Rounded Rectangle 6"/>
          <p:cNvSpPr/>
          <p:nvPr/>
        </p:nvSpPr>
        <p:spPr>
          <a:xfrm>
            <a:off x="1377998" y="2308561"/>
            <a:ext cx="4041215"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Parser</a:t>
            </a:r>
            <a:endParaRPr lang="en-US" sz="2800" b="1" dirty="0">
              <a:solidFill>
                <a:srgbClr val="0000FF"/>
              </a:solidFill>
            </a:endParaRPr>
          </a:p>
        </p:txBody>
      </p:sp>
      <p:pic>
        <p:nvPicPr>
          <p:cNvPr id="8" name="Picture 7"/>
          <p:cNvPicPr>
            <a:picLocks noChangeAspect="1"/>
          </p:cNvPicPr>
          <p:nvPr/>
        </p:nvPicPr>
        <p:blipFill>
          <a:blip r:embed="rId2"/>
          <a:stretch>
            <a:fillRect/>
          </a:stretch>
        </p:blipFill>
        <p:spPr>
          <a:xfrm>
            <a:off x="1377998" y="3647754"/>
            <a:ext cx="800185" cy="800185"/>
          </a:xfrm>
          <a:prstGeom prst="rect">
            <a:avLst/>
          </a:prstGeom>
        </p:spPr>
      </p:pic>
      <p:cxnSp>
        <p:nvCxnSpPr>
          <p:cNvPr id="9" name="Straight Arrow Connector 8"/>
          <p:cNvCxnSpPr>
            <a:stCxn id="7" idx="2"/>
          </p:cNvCxnSpPr>
          <p:nvPr/>
        </p:nvCxnSpPr>
        <p:spPr>
          <a:xfrm flipH="1">
            <a:off x="1875314" y="3106046"/>
            <a:ext cx="1523292"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98606" y="3106046"/>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stretch>
            <a:fillRect/>
          </a:stretch>
        </p:blipFill>
        <p:spPr>
          <a:xfrm>
            <a:off x="4348660" y="3647754"/>
            <a:ext cx="546351" cy="569355"/>
          </a:xfrm>
          <a:prstGeom prst="rect">
            <a:avLst/>
          </a:prstGeom>
        </p:spPr>
      </p:pic>
      <p:cxnSp>
        <p:nvCxnSpPr>
          <p:cNvPr id="14" name="Straight Arrow Connector 13"/>
          <p:cNvCxnSpPr/>
          <p:nvPr/>
        </p:nvCxnSpPr>
        <p:spPr>
          <a:xfrm>
            <a:off x="4887629" y="3847159"/>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6224252" y="4110969"/>
            <a:ext cx="1455202" cy="1236922"/>
          </a:xfrm>
          <a:prstGeom prst="rect">
            <a:avLst/>
          </a:prstGeom>
        </p:spPr>
      </p:pic>
      <p:pic>
        <p:nvPicPr>
          <p:cNvPr id="3" name="Picture 2"/>
          <p:cNvPicPr>
            <a:picLocks noChangeAspect="1"/>
          </p:cNvPicPr>
          <p:nvPr/>
        </p:nvPicPr>
        <p:blipFill>
          <a:blip r:embed="rId5"/>
          <a:stretch>
            <a:fillRect/>
          </a:stretch>
        </p:blipFill>
        <p:spPr>
          <a:xfrm>
            <a:off x="6224252" y="2040809"/>
            <a:ext cx="2213753" cy="1246343"/>
          </a:xfrm>
          <a:prstGeom prst="rect">
            <a:avLst/>
          </a:prstGeom>
        </p:spPr>
      </p:pic>
      <p:sp>
        <p:nvSpPr>
          <p:cNvPr id="12" name="Rounded Rectangle 11"/>
          <p:cNvSpPr/>
          <p:nvPr/>
        </p:nvSpPr>
        <p:spPr>
          <a:xfrm>
            <a:off x="5803136" y="1243324"/>
            <a:ext cx="3018792"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Calculator</a:t>
            </a:r>
            <a:endParaRPr lang="en-US" sz="2800" b="1" dirty="0">
              <a:solidFill>
                <a:srgbClr val="0000FF"/>
              </a:solidFill>
            </a:endParaRPr>
          </a:p>
        </p:txBody>
      </p:sp>
      <p:cxnSp>
        <p:nvCxnSpPr>
          <p:cNvPr id="16" name="Straight Arrow Connector 15"/>
          <p:cNvCxnSpPr/>
          <p:nvPr/>
        </p:nvCxnSpPr>
        <p:spPr>
          <a:xfrm flipH="1">
            <a:off x="5419213" y="2761352"/>
            <a:ext cx="805039" cy="0"/>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555238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6" name="Rounded Rectangle 5"/>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1/*1, +-21/12, 2---- are invalid inputs</a:t>
            </a:r>
            <a:endParaRPr lang="en-US" sz="2800" b="1" dirty="0">
              <a:solidFill>
                <a:srgbClr val="0000FF"/>
              </a:solidFill>
            </a:endParaRPr>
          </a:p>
        </p:txBody>
      </p:sp>
      <p:sp>
        <p:nvSpPr>
          <p:cNvPr id="7" name="Rounded Rectangle 6"/>
          <p:cNvSpPr/>
          <p:nvPr/>
        </p:nvSpPr>
        <p:spPr>
          <a:xfrm>
            <a:off x="1377998" y="2308561"/>
            <a:ext cx="4041215"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Parser</a:t>
            </a:r>
            <a:endParaRPr lang="en-US" sz="2800" b="1" dirty="0">
              <a:solidFill>
                <a:srgbClr val="0000FF"/>
              </a:solidFill>
            </a:endParaRPr>
          </a:p>
        </p:txBody>
      </p:sp>
      <p:pic>
        <p:nvPicPr>
          <p:cNvPr id="8" name="Picture 7"/>
          <p:cNvPicPr>
            <a:picLocks noChangeAspect="1"/>
          </p:cNvPicPr>
          <p:nvPr/>
        </p:nvPicPr>
        <p:blipFill>
          <a:blip r:embed="rId2"/>
          <a:stretch>
            <a:fillRect/>
          </a:stretch>
        </p:blipFill>
        <p:spPr>
          <a:xfrm>
            <a:off x="1377998" y="3647754"/>
            <a:ext cx="800185" cy="800185"/>
          </a:xfrm>
          <a:prstGeom prst="rect">
            <a:avLst/>
          </a:prstGeom>
        </p:spPr>
      </p:pic>
      <p:cxnSp>
        <p:nvCxnSpPr>
          <p:cNvPr id="9" name="Straight Arrow Connector 8"/>
          <p:cNvCxnSpPr>
            <a:stCxn id="7" idx="2"/>
          </p:cNvCxnSpPr>
          <p:nvPr/>
        </p:nvCxnSpPr>
        <p:spPr>
          <a:xfrm flipH="1">
            <a:off x="1875314" y="3106046"/>
            <a:ext cx="1523292"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98606" y="3106046"/>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stretch>
            <a:fillRect/>
          </a:stretch>
        </p:blipFill>
        <p:spPr>
          <a:xfrm>
            <a:off x="4348660" y="3647754"/>
            <a:ext cx="546351" cy="569355"/>
          </a:xfrm>
          <a:prstGeom prst="rect">
            <a:avLst/>
          </a:prstGeom>
        </p:spPr>
      </p:pic>
      <p:cxnSp>
        <p:nvCxnSpPr>
          <p:cNvPr id="14" name="Straight Arrow Connector 13"/>
          <p:cNvCxnSpPr/>
          <p:nvPr/>
        </p:nvCxnSpPr>
        <p:spPr>
          <a:xfrm>
            <a:off x="4887629" y="3847159"/>
            <a:ext cx="1336623" cy="541708"/>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6224252" y="4110969"/>
            <a:ext cx="1455202" cy="1236922"/>
          </a:xfrm>
          <a:prstGeom prst="rect">
            <a:avLst/>
          </a:prstGeom>
        </p:spPr>
      </p:pic>
      <p:pic>
        <p:nvPicPr>
          <p:cNvPr id="3" name="Picture 2"/>
          <p:cNvPicPr>
            <a:picLocks noChangeAspect="1"/>
          </p:cNvPicPr>
          <p:nvPr/>
        </p:nvPicPr>
        <p:blipFill>
          <a:blip r:embed="rId5"/>
          <a:stretch>
            <a:fillRect/>
          </a:stretch>
        </p:blipFill>
        <p:spPr>
          <a:xfrm>
            <a:off x="6224252" y="2040809"/>
            <a:ext cx="2213753" cy="1246343"/>
          </a:xfrm>
          <a:prstGeom prst="rect">
            <a:avLst/>
          </a:prstGeom>
        </p:spPr>
      </p:pic>
      <p:sp>
        <p:nvSpPr>
          <p:cNvPr id="12" name="Rounded Rectangle 11"/>
          <p:cNvSpPr/>
          <p:nvPr/>
        </p:nvSpPr>
        <p:spPr>
          <a:xfrm>
            <a:off x="5803136" y="1243324"/>
            <a:ext cx="3018792"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Calculator</a:t>
            </a:r>
            <a:endParaRPr lang="en-US" sz="2800" b="1" dirty="0">
              <a:solidFill>
                <a:srgbClr val="0000FF"/>
              </a:solidFill>
            </a:endParaRPr>
          </a:p>
        </p:txBody>
      </p:sp>
      <p:cxnSp>
        <p:nvCxnSpPr>
          <p:cNvPr id="16" name="Straight Arrow Connector 15"/>
          <p:cNvCxnSpPr/>
          <p:nvPr/>
        </p:nvCxnSpPr>
        <p:spPr>
          <a:xfrm flipH="1">
            <a:off x="5419213" y="2761352"/>
            <a:ext cx="805039" cy="0"/>
          </a:xfrm>
          <a:prstGeom prst="straightConnector1">
            <a:avLst/>
          </a:prstGeom>
          <a:ln w="41275">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996315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a:t>
            </a:r>
            <a:endParaRPr lang="en-US" dirty="0"/>
          </a:p>
        </p:txBody>
      </p:sp>
      <p:sp>
        <p:nvSpPr>
          <p:cNvPr id="17" name="Rounded Rectangle 16"/>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Capture valid inputs by a grammar</a:t>
            </a:r>
            <a:endParaRPr lang="en-US" sz="2800" b="1" dirty="0">
              <a:solidFill>
                <a:srgbClr val="0000FF"/>
              </a:solidFill>
            </a:endParaRPr>
          </a:p>
        </p:txBody>
      </p:sp>
      <p:sp>
        <p:nvSpPr>
          <p:cNvPr id="4" name="TextBox 3"/>
          <p:cNvSpPr txBox="1"/>
          <p:nvPr/>
        </p:nvSpPr>
        <p:spPr>
          <a:xfrm>
            <a:off x="1033636" y="1550663"/>
            <a:ext cx="7250230" cy="2677656"/>
          </a:xfrm>
          <a:prstGeom prst="rect">
            <a:avLst/>
          </a:prstGeom>
          <a:noFill/>
        </p:spPr>
        <p:txBody>
          <a:bodyPr wrap="square" rtlCol="0">
            <a:spAutoFit/>
          </a:bodyPr>
          <a:lstStyle/>
          <a:p>
            <a:r>
              <a:rPr lang="en-US" sz="2400" dirty="0" smtClean="0"/>
              <a:t>S := </a:t>
            </a:r>
            <a:r>
              <a:rPr lang="en-US" sz="2400" dirty="0" err="1" smtClean="0"/>
              <a:t>Expr</a:t>
            </a:r>
            <a:endParaRPr lang="en-US" sz="2400" dirty="0"/>
          </a:p>
          <a:p>
            <a:r>
              <a:rPr lang="en-US" sz="2400" dirty="0" err="1" smtClean="0"/>
              <a:t>Expr</a:t>
            </a:r>
            <a:r>
              <a:rPr lang="en-US" sz="2400" dirty="0" smtClean="0"/>
              <a:t> := </a:t>
            </a:r>
            <a:r>
              <a:rPr lang="en-US" sz="2400" dirty="0" err="1" smtClean="0"/>
              <a:t>Expr</a:t>
            </a:r>
            <a:r>
              <a:rPr lang="en-US" sz="2400" dirty="0" smtClean="0"/>
              <a:t> + Term | </a:t>
            </a:r>
            <a:r>
              <a:rPr lang="en-US" sz="2400" dirty="0" err="1" smtClean="0"/>
              <a:t>Expr</a:t>
            </a:r>
            <a:r>
              <a:rPr lang="en-US" sz="2400" dirty="0"/>
              <a:t> </a:t>
            </a:r>
            <a:r>
              <a:rPr lang="en-US" sz="2400" dirty="0" smtClean="0"/>
              <a:t>– Term | Term</a:t>
            </a:r>
          </a:p>
          <a:p>
            <a:r>
              <a:rPr lang="en-US" sz="2400" dirty="0" smtClean="0"/>
              <a:t>Term := Term * Factor | Term / Factor | Factor</a:t>
            </a:r>
          </a:p>
          <a:p>
            <a:r>
              <a:rPr lang="en-US" sz="2400" dirty="0" smtClean="0"/>
              <a:t>Factor := -Factor | (</a:t>
            </a:r>
            <a:r>
              <a:rPr lang="en-US" sz="2400" dirty="0" err="1" smtClean="0"/>
              <a:t>Expr</a:t>
            </a:r>
            <a:r>
              <a:rPr lang="en-US" sz="2400" dirty="0" smtClean="0"/>
              <a:t>) | Integer | </a:t>
            </a:r>
            <a:r>
              <a:rPr lang="en-US" sz="2400" dirty="0" err="1" smtClean="0"/>
              <a:t>Factor.Integer</a:t>
            </a:r>
            <a:endParaRPr lang="en-US" sz="2400" dirty="0" smtClean="0"/>
          </a:p>
          <a:p>
            <a:r>
              <a:rPr lang="en-US" sz="2400" dirty="0" smtClean="0"/>
              <a:t>Integer := Digit | </a:t>
            </a:r>
            <a:r>
              <a:rPr lang="en-US" sz="2400" dirty="0" err="1" smtClean="0"/>
              <a:t>IntegerDigit</a:t>
            </a:r>
            <a:endParaRPr lang="en-US" sz="2400" dirty="0" smtClean="0"/>
          </a:p>
          <a:p>
            <a:r>
              <a:rPr lang="en-US" sz="2400" dirty="0" smtClean="0"/>
              <a:t>Digit := 0 | 1 | 2 | 3 | 4 | 5 | 6 | 7 | 8 | 9</a:t>
            </a:r>
          </a:p>
          <a:p>
            <a:endParaRPr lang="en-US" sz="2400" dirty="0"/>
          </a:p>
        </p:txBody>
      </p:sp>
      <p:cxnSp>
        <p:nvCxnSpPr>
          <p:cNvPr id="11" name="Straight Arrow Connector 10"/>
          <p:cNvCxnSpPr/>
          <p:nvPr/>
        </p:nvCxnSpPr>
        <p:spPr>
          <a:xfrm>
            <a:off x="3027081" y="2308448"/>
            <a:ext cx="1107469" cy="2377686"/>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286950" y="2308448"/>
            <a:ext cx="261056" cy="2377686"/>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439350" y="2308448"/>
            <a:ext cx="1289956" cy="2377686"/>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858136" y="4567990"/>
            <a:ext cx="857627" cy="461665"/>
          </a:xfrm>
          <a:prstGeom prst="rect">
            <a:avLst/>
          </a:prstGeom>
          <a:noFill/>
        </p:spPr>
        <p:txBody>
          <a:bodyPr wrap="none" rtlCol="0">
            <a:spAutoFit/>
          </a:bodyPr>
          <a:lstStyle/>
          <a:p>
            <a:r>
              <a:rPr lang="en-US" sz="2400" dirty="0" smtClean="0"/>
              <a:t>Rules</a:t>
            </a:r>
            <a:endParaRPr lang="en-US" sz="2400" dirty="0"/>
          </a:p>
        </p:txBody>
      </p:sp>
    </p:spTree>
    <p:extLst>
      <p:ext uri="{BB962C8B-B14F-4D97-AF65-F5344CB8AC3E}">
        <p14:creationId xmlns:p14="http://schemas.microsoft.com/office/powerpoint/2010/main" val="3991271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Derivation of inputs from grammar</a:t>
            </a:r>
            <a:endParaRPr lang="en-US" dirty="0"/>
          </a:p>
        </p:txBody>
      </p:sp>
      <p:sp>
        <p:nvSpPr>
          <p:cNvPr id="17" name="Rounded Rectangle 16"/>
          <p:cNvSpPr/>
          <p:nvPr/>
        </p:nvSpPr>
        <p:spPr>
          <a:xfrm>
            <a:off x="1196066" y="5479016"/>
            <a:ext cx="6954904" cy="797485"/>
          </a:xfrm>
          <a:prstGeom prst="roundRect">
            <a:avLst/>
          </a:prstGeom>
          <a:solidFill>
            <a:schemeClr val="bg1">
              <a:lumMod val="9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0000FF"/>
                </a:solidFill>
              </a:rPr>
              <a:t>Capture valid inputs by a grammar</a:t>
            </a:r>
            <a:endParaRPr lang="en-US" sz="2800" b="1" dirty="0">
              <a:solidFill>
                <a:srgbClr val="0000FF"/>
              </a:solidFill>
            </a:endParaRPr>
          </a:p>
        </p:txBody>
      </p:sp>
      <p:sp>
        <p:nvSpPr>
          <p:cNvPr id="3" name="TextBox 2"/>
          <p:cNvSpPr txBox="1"/>
          <p:nvPr/>
        </p:nvSpPr>
        <p:spPr>
          <a:xfrm>
            <a:off x="4077784" y="1417638"/>
            <a:ext cx="290727" cy="369332"/>
          </a:xfrm>
          <a:prstGeom prst="rect">
            <a:avLst/>
          </a:prstGeom>
          <a:noFill/>
        </p:spPr>
        <p:txBody>
          <a:bodyPr wrap="none" rtlCol="0">
            <a:spAutoFit/>
          </a:bodyPr>
          <a:lstStyle/>
          <a:p>
            <a:r>
              <a:rPr lang="en-US" dirty="0" smtClean="0"/>
              <a:t>S</a:t>
            </a:r>
            <a:endParaRPr lang="en-US" dirty="0"/>
          </a:p>
        </p:txBody>
      </p:sp>
      <p:sp>
        <p:nvSpPr>
          <p:cNvPr id="6" name="TextBox 5"/>
          <p:cNvSpPr txBox="1"/>
          <p:nvPr/>
        </p:nvSpPr>
        <p:spPr>
          <a:xfrm>
            <a:off x="3924829" y="2017563"/>
            <a:ext cx="599105" cy="369332"/>
          </a:xfrm>
          <a:prstGeom prst="rect">
            <a:avLst/>
          </a:prstGeom>
          <a:noFill/>
        </p:spPr>
        <p:txBody>
          <a:bodyPr wrap="none" rtlCol="0">
            <a:spAutoFit/>
          </a:bodyPr>
          <a:lstStyle/>
          <a:p>
            <a:r>
              <a:rPr lang="en-US" dirty="0" err="1" smtClean="0"/>
              <a:t>Expr</a:t>
            </a:r>
            <a:endParaRPr lang="en-US" dirty="0"/>
          </a:p>
        </p:txBody>
      </p:sp>
      <p:sp>
        <p:nvSpPr>
          <p:cNvPr id="7" name="TextBox 6"/>
          <p:cNvSpPr txBox="1"/>
          <p:nvPr/>
        </p:nvSpPr>
        <p:spPr>
          <a:xfrm>
            <a:off x="2728763" y="2675052"/>
            <a:ext cx="599105" cy="369332"/>
          </a:xfrm>
          <a:prstGeom prst="rect">
            <a:avLst/>
          </a:prstGeom>
          <a:noFill/>
        </p:spPr>
        <p:txBody>
          <a:bodyPr wrap="none" rtlCol="0">
            <a:spAutoFit/>
          </a:bodyPr>
          <a:lstStyle/>
          <a:p>
            <a:r>
              <a:rPr lang="en-US" dirty="0" err="1" smtClean="0"/>
              <a:t>Expr</a:t>
            </a:r>
            <a:endParaRPr lang="en-US" dirty="0"/>
          </a:p>
        </p:txBody>
      </p:sp>
      <p:sp>
        <p:nvSpPr>
          <p:cNvPr id="8" name="TextBox 7"/>
          <p:cNvSpPr txBox="1"/>
          <p:nvPr/>
        </p:nvSpPr>
        <p:spPr>
          <a:xfrm>
            <a:off x="3930291" y="2665004"/>
            <a:ext cx="300082" cy="369332"/>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5234459" y="2675052"/>
            <a:ext cx="676875" cy="369332"/>
          </a:xfrm>
          <a:prstGeom prst="rect">
            <a:avLst/>
          </a:prstGeom>
          <a:noFill/>
        </p:spPr>
        <p:txBody>
          <a:bodyPr wrap="none" rtlCol="0">
            <a:spAutoFit/>
          </a:bodyPr>
          <a:lstStyle/>
          <a:p>
            <a:r>
              <a:rPr lang="en-US" dirty="0" smtClean="0"/>
              <a:t>Term</a:t>
            </a:r>
            <a:endParaRPr lang="en-US" dirty="0"/>
          </a:p>
        </p:txBody>
      </p:sp>
      <p:sp>
        <p:nvSpPr>
          <p:cNvPr id="10" name="TextBox 9"/>
          <p:cNvSpPr txBox="1"/>
          <p:nvPr/>
        </p:nvSpPr>
        <p:spPr>
          <a:xfrm>
            <a:off x="4543534" y="3536328"/>
            <a:ext cx="676875" cy="369332"/>
          </a:xfrm>
          <a:prstGeom prst="rect">
            <a:avLst/>
          </a:prstGeom>
          <a:noFill/>
        </p:spPr>
        <p:txBody>
          <a:bodyPr wrap="none" rtlCol="0">
            <a:spAutoFit/>
          </a:bodyPr>
          <a:lstStyle/>
          <a:p>
            <a:r>
              <a:rPr lang="en-US" dirty="0" smtClean="0"/>
              <a:t>Term</a:t>
            </a:r>
            <a:endParaRPr lang="en-US" dirty="0"/>
          </a:p>
        </p:txBody>
      </p:sp>
      <p:sp>
        <p:nvSpPr>
          <p:cNvPr id="11" name="TextBox 10"/>
          <p:cNvSpPr txBox="1"/>
          <p:nvPr/>
        </p:nvSpPr>
        <p:spPr>
          <a:xfrm>
            <a:off x="6379286" y="3515025"/>
            <a:ext cx="778428" cy="369332"/>
          </a:xfrm>
          <a:prstGeom prst="rect">
            <a:avLst/>
          </a:prstGeom>
          <a:noFill/>
        </p:spPr>
        <p:txBody>
          <a:bodyPr wrap="none" rtlCol="0">
            <a:spAutoFit/>
          </a:bodyPr>
          <a:lstStyle/>
          <a:p>
            <a:r>
              <a:rPr lang="en-US" dirty="0" smtClean="0"/>
              <a:t>Factor</a:t>
            </a:r>
            <a:endParaRPr lang="en-US" dirty="0"/>
          </a:p>
        </p:txBody>
      </p:sp>
      <p:sp>
        <p:nvSpPr>
          <p:cNvPr id="12" name="TextBox 11"/>
          <p:cNvSpPr txBox="1"/>
          <p:nvPr/>
        </p:nvSpPr>
        <p:spPr>
          <a:xfrm>
            <a:off x="5574179" y="3518357"/>
            <a:ext cx="300082" cy="369332"/>
          </a:xfrm>
          <a:prstGeom prst="rect">
            <a:avLst/>
          </a:prstGeom>
          <a:noFill/>
        </p:spPr>
        <p:txBody>
          <a:bodyPr wrap="none" rtlCol="0">
            <a:spAutoFit/>
          </a:bodyPr>
          <a:lstStyle/>
          <a:p>
            <a:r>
              <a:rPr lang="en-US" dirty="0" smtClean="0"/>
              <a:t>*</a:t>
            </a:r>
            <a:endParaRPr lang="en-US" dirty="0"/>
          </a:p>
        </p:txBody>
      </p:sp>
      <p:sp>
        <p:nvSpPr>
          <p:cNvPr id="13" name="TextBox 12"/>
          <p:cNvSpPr txBox="1"/>
          <p:nvPr/>
        </p:nvSpPr>
        <p:spPr>
          <a:xfrm>
            <a:off x="4580273" y="4054855"/>
            <a:ext cx="778428" cy="369332"/>
          </a:xfrm>
          <a:prstGeom prst="rect">
            <a:avLst/>
          </a:prstGeom>
          <a:noFill/>
        </p:spPr>
        <p:txBody>
          <a:bodyPr wrap="none" rtlCol="0">
            <a:spAutoFit/>
          </a:bodyPr>
          <a:lstStyle/>
          <a:p>
            <a:r>
              <a:rPr lang="en-US" dirty="0" smtClean="0"/>
              <a:t>Factor</a:t>
            </a:r>
            <a:endParaRPr lang="en-US" dirty="0"/>
          </a:p>
        </p:txBody>
      </p:sp>
      <p:sp>
        <p:nvSpPr>
          <p:cNvPr id="14" name="TextBox 13"/>
          <p:cNvSpPr txBox="1"/>
          <p:nvPr/>
        </p:nvSpPr>
        <p:spPr>
          <a:xfrm>
            <a:off x="6531686" y="4059883"/>
            <a:ext cx="860257" cy="369332"/>
          </a:xfrm>
          <a:prstGeom prst="rect">
            <a:avLst/>
          </a:prstGeom>
          <a:noFill/>
        </p:spPr>
        <p:txBody>
          <a:bodyPr wrap="none" rtlCol="0">
            <a:spAutoFit/>
          </a:bodyPr>
          <a:lstStyle/>
          <a:p>
            <a:r>
              <a:rPr lang="en-US" dirty="0" smtClean="0"/>
              <a:t>Integer</a:t>
            </a:r>
            <a:endParaRPr lang="en-US" dirty="0"/>
          </a:p>
        </p:txBody>
      </p:sp>
      <p:sp>
        <p:nvSpPr>
          <p:cNvPr id="15" name="TextBox 14"/>
          <p:cNvSpPr txBox="1"/>
          <p:nvPr/>
        </p:nvSpPr>
        <p:spPr>
          <a:xfrm>
            <a:off x="4589091" y="4581615"/>
            <a:ext cx="860257" cy="369332"/>
          </a:xfrm>
          <a:prstGeom prst="rect">
            <a:avLst/>
          </a:prstGeom>
          <a:noFill/>
        </p:spPr>
        <p:txBody>
          <a:bodyPr wrap="none" rtlCol="0">
            <a:spAutoFit/>
          </a:bodyPr>
          <a:lstStyle/>
          <a:p>
            <a:r>
              <a:rPr lang="en-US" dirty="0" smtClean="0"/>
              <a:t>Integer</a:t>
            </a:r>
            <a:endParaRPr lang="en-US" dirty="0"/>
          </a:p>
        </p:txBody>
      </p:sp>
      <p:sp>
        <p:nvSpPr>
          <p:cNvPr id="16" name="TextBox 15"/>
          <p:cNvSpPr txBox="1"/>
          <p:nvPr/>
        </p:nvSpPr>
        <p:spPr>
          <a:xfrm>
            <a:off x="4833772" y="5132883"/>
            <a:ext cx="340658" cy="461665"/>
          </a:xfrm>
          <a:prstGeom prst="rect">
            <a:avLst/>
          </a:prstGeom>
          <a:noFill/>
        </p:spPr>
        <p:txBody>
          <a:bodyPr wrap="none" rtlCol="0">
            <a:spAutoFit/>
          </a:bodyPr>
          <a:lstStyle/>
          <a:p>
            <a:r>
              <a:rPr lang="en-US" sz="2400" b="1" dirty="0" smtClean="0"/>
              <a:t>2</a:t>
            </a:r>
            <a:endParaRPr lang="en-US" sz="2400" b="1" dirty="0"/>
          </a:p>
        </p:txBody>
      </p:sp>
      <p:sp>
        <p:nvSpPr>
          <p:cNvPr id="18" name="TextBox 17"/>
          <p:cNvSpPr txBox="1"/>
          <p:nvPr/>
        </p:nvSpPr>
        <p:spPr>
          <a:xfrm>
            <a:off x="6838065" y="4766281"/>
            <a:ext cx="340658" cy="461665"/>
          </a:xfrm>
          <a:prstGeom prst="rect">
            <a:avLst/>
          </a:prstGeom>
          <a:noFill/>
        </p:spPr>
        <p:txBody>
          <a:bodyPr wrap="none" rtlCol="0">
            <a:spAutoFit/>
          </a:bodyPr>
          <a:lstStyle/>
          <a:p>
            <a:r>
              <a:rPr lang="en-US" sz="2400" b="1" dirty="0" smtClean="0"/>
              <a:t>3</a:t>
            </a:r>
            <a:endParaRPr lang="en-US" sz="2400" b="1" dirty="0"/>
          </a:p>
        </p:txBody>
      </p:sp>
      <p:sp>
        <p:nvSpPr>
          <p:cNvPr id="20" name="TextBox 19"/>
          <p:cNvSpPr txBox="1"/>
          <p:nvPr/>
        </p:nvSpPr>
        <p:spPr>
          <a:xfrm>
            <a:off x="2714599" y="3351662"/>
            <a:ext cx="676875" cy="369332"/>
          </a:xfrm>
          <a:prstGeom prst="rect">
            <a:avLst/>
          </a:prstGeom>
          <a:noFill/>
        </p:spPr>
        <p:txBody>
          <a:bodyPr wrap="none" rtlCol="0">
            <a:spAutoFit/>
          </a:bodyPr>
          <a:lstStyle/>
          <a:p>
            <a:r>
              <a:rPr lang="en-US" dirty="0" smtClean="0"/>
              <a:t>Term</a:t>
            </a:r>
            <a:endParaRPr lang="en-US" dirty="0"/>
          </a:p>
        </p:txBody>
      </p:sp>
      <p:sp>
        <p:nvSpPr>
          <p:cNvPr id="21" name="TextBox 20"/>
          <p:cNvSpPr txBox="1"/>
          <p:nvPr/>
        </p:nvSpPr>
        <p:spPr>
          <a:xfrm>
            <a:off x="2751338" y="3870189"/>
            <a:ext cx="778428" cy="369332"/>
          </a:xfrm>
          <a:prstGeom prst="rect">
            <a:avLst/>
          </a:prstGeom>
          <a:noFill/>
        </p:spPr>
        <p:txBody>
          <a:bodyPr wrap="none" rtlCol="0">
            <a:spAutoFit/>
          </a:bodyPr>
          <a:lstStyle/>
          <a:p>
            <a:r>
              <a:rPr lang="en-US" dirty="0" smtClean="0"/>
              <a:t>Factor</a:t>
            </a:r>
            <a:endParaRPr lang="en-US" dirty="0"/>
          </a:p>
        </p:txBody>
      </p:sp>
      <p:sp>
        <p:nvSpPr>
          <p:cNvPr id="22" name="TextBox 21"/>
          <p:cNvSpPr txBox="1"/>
          <p:nvPr/>
        </p:nvSpPr>
        <p:spPr>
          <a:xfrm>
            <a:off x="2760156" y="4396949"/>
            <a:ext cx="860257" cy="369332"/>
          </a:xfrm>
          <a:prstGeom prst="rect">
            <a:avLst/>
          </a:prstGeom>
          <a:noFill/>
        </p:spPr>
        <p:txBody>
          <a:bodyPr wrap="none" rtlCol="0">
            <a:spAutoFit/>
          </a:bodyPr>
          <a:lstStyle/>
          <a:p>
            <a:r>
              <a:rPr lang="en-US" dirty="0" smtClean="0"/>
              <a:t>Integer</a:t>
            </a:r>
            <a:endParaRPr lang="en-US" dirty="0"/>
          </a:p>
        </p:txBody>
      </p:sp>
      <p:sp>
        <p:nvSpPr>
          <p:cNvPr id="23" name="TextBox 22"/>
          <p:cNvSpPr txBox="1"/>
          <p:nvPr/>
        </p:nvSpPr>
        <p:spPr>
          <a:xfrm>
            <a:off x="3004837" y="4933449"/>
            <a:ext cx="340658" cy="461665"/>
          </a:xfrm>
          <a:prstGeom prst="rect">
            <a:avLst/>
          </a:prstGeom>
          <a:noFill/>
        </p:spPr>
        <p:txBody>
          <a:bodyPr wrap="none" rtlCol="0">
            <a:spAutoFit/>
          </a:bodyPr>
          <a:lstStyle/>
          <a:p>
            <a:r>
              <a:rPr lang="en-US" sz="2400" b="1" dirty="0" smtClean="0"/>
              <a:t>5</a:t>
            </a:r>
            <a:endParaRPr lang="en-US" sz="2400" b="1" dirty="0"/>
          </a:p>
        </p:txBody>
      </p:sp>
      <p:cxnSp>
        <p:nvCxnSpPr>
          <p:cNvPr id="24" name="Straight Arrow Connector 23"/>
          <p:cNvCxnSpPr>
            <a:stCxn id="3" idx="2"/>
            <a:endCxn id="6" idx="0"/>
          </p:cNvCxnSpPr>
          <p:nvPr/>
        </p:nvCxnSpPr>
        <p:spPr>
          <a:xfrm>
            <a:off x="4223148" y="1786970"/>
            <a:ext cx="1234" cy="2305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6" idx="2"/>
            <a:endCxn id="7" idx="0"/>
          </p:cNvCxnSpPr>
          <p:nvPr/>
        </p:nvCxnSpPr>
        <p:spPr>
          <a:xfrm flipH="1">
            <a:off x="3028316" y="2386895"/>
            <a:ext cx="1196066" cy="2881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6" idx="2"/>
            <a:endCxn id="8" idx="0"/>
          </p:cNvCxnSpPr>
          <p:nvPr/>
        </p:nvCxnSpPr>
        <p:spPr>
          <a:xfrm flipH="1">
            <a:off x="4080332" y="2386895"/>
            <a:ext cx="144050" cy="2781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6" idx="2"/>
            <a:endCxn id="9" idx="0"/>
          </p:cNvCxnSpPr>
          <p:nvPr/>
        </p:nvCxnSpPr>
        <p:spPr>
          <a:xfrm>
            <a:off x="4224382" y="2386895"/>
            <a:ext cx="1348515" cy="2881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7" idx="2"/>
            <a:endCxn id="20" idx="0"/>
          </p:cNvCxnSpPr>
          <p:nvPr/>
        </p:nvCxnSpPr>
        <p:spPr>
          <a:xfrm>
            <a:off x="3028316" y="3044384"/>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053037" y="3686414"/>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078919" y="4190396"/>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103640" y="4720738"/>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9" idx="2"/>
          </p:cNvCxnSpPr>
          <p:nvPr/>
        </p:nvCxnSpPr>
        <p:spPr>
          <a:xfrm flipH="1">
            <a:off x="4858493" y="3044384"/>
            <a:ext cx="714404" cy="491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12" idx="0"/>
          </p:cNvCxnSpPr>
          <p:nvPr/>
        </p:nvCxnSpPr>
        <p:spPr>
          <a:xfrm>
            <a:off x="5574179" y="3044384"/>
            <a:ext cx="150041" cy="4739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9" idx="2"/>
            <a:endCxn id="11" idx="0"/>
          </p:cNvCxnSpPr>
          <p:nvPr/>
        </p:nvCxnSpPr>
        <p:spPr>
          <a:xfrm>
            <a:off x="5572897" y="3044384"/>
            <a:ext cx="1195603" cy="470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4858493" y="3887689"/>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883214" y="4396949"/>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4909096" y="4932721"/>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844037" y="3870189"/>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6916578" y="4408691"/>
            <a:ext cx="24721" cy="307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147109" y="3490161"/>
            <a:ext cx="2414005" cy="461665"/>
          </a:xfrm>
          <a:prstGeom prst="rect">
            <a:avLst/>
          </a:prstGeom>
          <a:noFill/>
        </p:spPr>
        <p:txBody>
          <a:bodyPr wrap="none" rtlCol="0">
            <a:spAutoFit/>
          </a:bodyPr>
          <a:lstStyle/>
          <a:p>
            <a:r>
              <a:rPr lang="en-US" sz="2400" b="1" i="1" dirty="0" smtClean="0">
                <a:solidFill>
                  <a:srgbClr val="FF0000"/>
                </a:solidFill>
              </a:rPr>
              <a:t>Generates 5+2*3</a:t>
            </a:r>
            <a:endParaRPr lang="en-US" sz="2400" b="1" i="1" dirty="0">
              <a:solidFill>
                <a:srgbClr val="FF0000"/>
              </a:solidFill>
            </a:endParaRPr>
          </a:p>
        </p:txBody>
      </p:sp>
    </p:spTree>
    <p:extLst>
      <p:ext uri="{BB962C8B-B14F-4D97-AF65-F5344CB8AC3E}">
        <p14:creationId xmlns:p14="http://schemas.microsoft.com/office/powerpoint/2010/main" val="183546938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5</a:t>
            </a:r>
            <a:endParaRPr lang="en-US" dirty="0"/>
          </a:p>
        </p:txBody>
      </p:sp>
      <p:sp>
        <p:nvSpPr>
          <p:cNvPr id="38" name="TextBox 37"/>
          <p:cNvSpPr txBox="1"/>
          <p:nvPr/>
        </p:nvSpPr>
        <p:spPr>
          <a:xfrm>
            <a:off x="649715" y="1550662"/>
            <a:ext cx="7870411" cy="830997"/>
          </a:xfrm>
          <a:prstGeom prst="rect">
            <a:avLst/>
          </a:prstGeom>
          <a:noFill/>
        </p:spPr>
        <p:txBody>
          <a:bodyPr wrap="square" rtlCol="0">
            <a:spAutoFit/>
          </a:bodyPr>
          <a:lstStyle/>
          <a:p>
            <a:r>
              <a:rPr lang="en-US" sz="2400" dirty="0" smtClean="0"/>
              <a:t>Draw the derivation tree for input </a:t>
            </a:r>
            <a:r>
              <a:rPr lang="en-US" sz="2400" dirty="0" smtClean="0">
                <a:solidFill>
                  <a:srgbClr val="0000FF"/>
                </a:solidFill>
              </a:rPr>
              <a:t>(23 * 56) / (1.2 + 2)</a:t>
            </a:r>
          </a:p>
          <a:p>
            <a:endParaRPr lang="en-US" sz="2400" dirty="0"/>
          </a:p>
        </p:txBody>
      </p:sp>
    </p:spTree>
    <p:extLst>
      <p:ext uri="{BB962C8B-B14F-4D97-AF65-F5344CB8AC3E}">
        <p14:creationId xmlns:p14="http://schemas.microsoft.com/office/powerpoint/2010/main" val="165774513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6</a:t>
            </a:r>
            <a:endParaRPr lang="en-US" dirty="0"/>
          </a:p>
        </p:txBody>
      </p:sp>
      <p:sp>
        <p:nvSpPr>
          <p:cNvPr id="38" name="TextBox 37"/>
          <p:cNvSpPr txBox="1"/>
          <p:nvPr/>
        </p:nvSpPr>
        <p:spPr>
          <a:xfrm>
            <a:off x="649715" y="1550662"/>
            <a:ext cx="7870411" cy="4154983"/>
          </a:xfrm>
          <a:prstGeom prst="rect">
            <a:avLst/>
          </a:prstGeom>
          <a:noFill/>
        </p:spPr>
        <p:txBody>
          <a:bodyPr wrap="square" rtlCol="0">
            <a:spAutoFit/>
          </a:bodyPr>
          <a:lstStyle/>
          <a:p>
            <a:pPr algn="just"/>
            <a:r>
              <a:rPr lang="en-US" sz="2400" dirty="0" smtClean="0"/>
              <a:t>Use any programming language to implement a </a:t>
            </a:r>
            <a:r>
              <a:rPr lang="en-US" sz="2400" dirty="0" err="1" smtClean="0"/>
              <a:t>fuzzer</a:t>
            </a:r>
            <a:r>
              <a:rPr lang="en-US" sz="2400" dirty="0" smtClean="0"/>
              <a:t> that will randomly generate inputs to the calculator conforming to the grammar. Make your program modular in the sense that it can work with any grammar, as long as it is available.</a:t>
            </a:r>
          </a:p>
          <a:p>
            <a:pPr algn="just"/>
            <a:endParaRPr lang="en-US" sz="2400" b="1" dirty="0"/>
          </a:p>
          <a:p>
            <a:pPr algn="just"/>
            <a:r>
              <a:rPr lang="en-US" sz="2400" b="1" dirty="0" smtClean="0"/>
              <a:t>Hint:</a:t>
            </a:r>
            <a:r>
              <a:rPr lang="en-US" sz="2400" dirty="0" smtClean="0"/>
              <a:t> Start with the initial rule S := </a:t>
            </a:r>
            <a:r>
              <a:rPr lang="en-US" sz="2400" dirty="0" err="1" smtClean="0"/>
              <a:t>Expr</a:t>
            </a:r>
            <a:r>
              <a:rPr lang="en-US" sz="2400" dirty="0" smtClean="0"/>
              <a:t> and at each point, apply a rule at random. For example, randomly choose any of the rule </a:t>
            </a:r>
            <a:r>
              <a:rPr lang="en-US" sz="2400" dirty="0" err="1" smtClean="0"/>
              <a:t>Expr</a:t>
            </a:r>
            <a:r>
              <a:rPr lang="en-US" sz="2400" dirty="0" smtClean="0"/>
              <a:t> := Term, </a:t>
            </a:r>
            <a:r>
              <a:rPr lang="en-US" sz="2400" dirty="0" err="1" smtClean="0"/>
              <a:t>Expr</a:t>
            </a:r>
            <a:r>
              <a:rPr lang="en-US" sz="2400" dirty="0"/>
              <a:t> </a:t>
            </a:r>
            <a:r>
              <a:rPr lang="en-US" sz="2400" dirty="0" smtClean="0"/>
              <a:t>:= </a:t>
            </a:r>
            <a:r>
              <a:rPr lang="en-US" sz="2400" dirty="0" err="1" smtClean="0"/>
              <a:t>Expr</a:t>
            </a:r>
            <a:r>
              <a:rPr lang="en-US" sz="2400" dirty="0" smtClean="0"/>
              <a:t> + Term or </a:t>
            </a:r>
            <a:r>
              <a:rPr lang="en-US" sz="2400" dirty="0" err="1" smtClean="0"/>
              <a:t>Expr</a:t>
            </a:r>
            <a:r>
              <a:rPr lang="en-US" sz="2400" dirty="0" smtClean="0"/>
              <a:t> – Term in the next step. Continue until a valid expression for the calculator is obtained.</a:t>
            </a:r>
            <a:endParaRPr lang="en-US" sz="2400" dirty="0" smtClean="0">
              <a:solidFill>
                <a:srgbClr val="0000FF"/>
              </a:solidFill>
            </a:endParaRPr>
          </a:p>
          <a:p>
            <a:endParaRPr lang="en-US" sz="2400" dirty="0"/>
          </a:p>
        </p:txBody>
      </p:sp>
      <p:sp>
        <p:nvSpPr>
          <p:cNvPr id="4" name="TextBox 3"/>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calculator-grammar-fuzzing.*</a:t>
            </a:r>
            <a:endParaRPr lang="en-US" dirty="0"/>
          </a:p>
        </p:txBody>
      </p:sp>
    </p:spTree>
    <p:extLst>
      <p:ext uri="{BB962C8B-B14F-4D97-AF65-F5344CB8AC3E}">
        <p14:creationId xmlns:p14="http://schemas.microsoft.com/office/powerpoint/2010/main" val="1834450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System Testing</a:t>
            </a:r>
            <a:endParaRPr lang="en-US" dirty="0"/>
          </a:p>
        </p:txBody>
      </p:sp>
      <p:sp>
        <p:nvSpPr>
          <p:cNvPr id="5" name="Content Placeholder 4"/>
          <p:cNvSpPr>
            <a:spLocks noGrp="1"/>
          </p:cNvSpPr>
          <p:nvPr>
            <p:ph idx="1"/>
          </p:nvPr>
        </p:nvSpPr>
        <p:spPr>
          <a:xfrm>
            <a:off x="457200" y="1600200"/>
            <a:ext cx="8229600" cy="4713514"/>
          </a:xfrm>
        </p:spPr>
        <p:txBody>
          <a:bodyPr/>
          <a:lstStyle/>
          <a:p>
            <a:r>
              <a:rPr lang="en-US" dirty="0" smtClean="0"/>
              <a:t>Automated testing of web application is often required</a:t>
            </a:r>
          </a:p>
          <a:p>
            <a:pPr lvl="1"/>
            <a:r>
              <a:rPr lang="en-US" dirty="0" smtClean="0"/>
              <a:t>To test UI activities</a:t>
            </a:r>
          </a:p>
          <a:p>
            <a:pPr lvl="1"/>
            <a:r>
              <a:rPr lang="en-US" dirty="0" smtClean="0"/>
              <a:t>Checking links and connections</a:t>
            </a:r>
          </a:p>
          <a:p>
            <a:pPr lvl="1"/>
            <a:r>
              <a:rPr lang="en-US" dirty="0" smtClean="0"/>
              <a:t>Submitting web forms</a:t>
            </a:r>
          </a:p>
          <a:p>
            <a:pPr lvl="1"/>
            <a:r>
              <a:rPr lang="en-US" dirty="0" smtClean="0"/>
              <a:t>More…</a:t>
            </a:r>
            <a:endParaRPr lang="en-US" dirty="0"/>
          </a:p>
        </p:txBody>
      </p:sp>
    </p:spTree>
    <p:extLst>
      <p:ext uri="{BB962C8B-B14F-4D97-AF65-F5344CB8AC3E}">
        <p14:creationId xmlns:p14="http://schemas.microsoft.com/office/powerpoint/2010/main" val="188866160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6934448" y="3890771"/>
            <a:ext cx="2001755" cy="2001755"/>
          </a:xfrm>
          <a:prstGeom prst="rect">
            <a:avLst/>
          </a:prstGeom>
        </p:spPr>
      </p:pic>
      <p:sp>
        <p:nvSpPr>
          <p:cNvPr id="7" name="Rounded Rectangle 6"/>
          <p:cNvSpPr/>
          <p:nvPr/>
        </p:nvSpPr>
        <p:spPr>
          <a:xfrm>
            <a:off x="841676" y="1860798"/>
            <a:ext cx="2510263" cy="400219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Web System Testing</a:t>
            </a:r>
            <a:endParaRPr lang="en-US" dirty="0"/>
          </a:p>
        </p:txBody>
      </p:sp>
      <p:pic>
        <p:nvPicPr>
          <p:cNvPr id="4" name="Picture 3"/>
          <p:cNvPicPr>
            <a:picLocks noChangeAspect="1"/>
          </p:cNvPicPr>
          <p:nvPr/>
        </p:nvPicPr>
        <p:blipFill>
          <a:blip r:embed="rId3"/>
          <a:stretch>
            <a:fillRect/>
          </a:stretch>
        </p:blipFill>
        <p:spPr>
          <a:xfrm>
            <a:off x="1101828" y="2156610"/>
            <a:ext cx="2146747" cy="1942806"/>
          </a:xfrm>
          <a:prstGeom prst="rect">
            <a:avLst/>
          </a:prstGeom>
        </p:spPr>
      </p:pic>
      <p:pic>
        <p:nvPicPr>
          <p:cNvPr id="6" name="Picture 5"/>
          <p:cNvPicPr>
            <a:picLocks noChangeAspect="1"/>
          </p:cNvPicPr>
          <p:nvPr/>
        </p:nvPicPr>
        <p:blipFill>
          <a:blip r:embed="rId4"/>
          <a:stretch>
            <a:fillRect/>
          </a:stretch>
        </p:blipFill>
        <p:spPr>
          <a:xfrm>
            <a:off x="1024116" y="3972656"/>
            <a:ext cx="2224459" cy="1635188"/>
          </a:xfrm>
          <a:prstGeom prst="rect">
            <a:avLst/>
          </a:prstGeom>
        </p:spPr>
      </p:pic>
      <p:sp>
        <p:nvSpPr>
          <p:cNvPr id="8" name="TextBox 7"/>
          <p:cNvSpPr txBox="1"/>
          <p:nvPr/>
        </p:nvSpPr>
        <p:spPr>
          <a:xfrm>
            <a:off x="1653820" y="5892526"/>
            <a:ext cx="1125804" cy="369332"/>
          </a:xfrm>
          <a:prstGeom prst="rect">
            <a:avLst/>
          </a:prstGeom>
          <a:noFill/>
        </p:spPr>
        <p:txBody>
          <a:bodyPr wrap="none" rtlCol="0">
            <a:spAutoFit/>
          </a:bodyPr>
          <a:lstStyle/>
          <a:p>
            <a:r>
              <a:rPr lang="en-US" b="1" dirty="0" smtClean="0">
                <a:solidFill>
                  <a:srgbClr val="0000FF"/>
                </a:solidFill>
              </a:rPr>
              <a:t>Test Code</a:t>
            </a:r>
            <a:endParaRPr lang="en-US" b="1" dirty="0">
              <a:solidFill>
                <a:srgbClr val="0000FF"/>
              </a:solidFill>
            </a:endParaRPr>
          </a:p>
        </p:txBody>
      </p:sp>
      <p:sp>
        <p:nvSpPr>
          <p:cNvPr id="9" name="Rounded Rectangle 8"/>
          <p:cNvSpPr/>
          <p:nvPr/>
        </p:nvSpPr>
        <p:spPr>
          <a:xfrm>
            <a:off x="4213119" y="2234648"/>
            <a:ext cx="1708148" cy="120361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Firefox (gecko) Driver</a:t>
            </a:r>
            <a:endParaRPr lang="en-US" b="1" dirty="0">
              <a:solidFill>
                <a:schemeClr val="tx1"/>
              </a:solidFill>
            </a:endParaRPr>
          </a:p>
        </p:txBody>
      </p:sp>
      <p:sp>
        <p:nvSpPr>
          <p:cNvPr id="10" name="Left-Right Arrow 9"/>
          <p:cNvSpPr/>
          <p:nvPr/>
        </p:nvSpPr>
        <p:spPr>
          <a:xfrm>
            <a:off x="3351939" y="2733471"/>
            <a:ext cx="861180" cy="3987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7111643" y="1860798"/>
            <a:ext cx="1689044" cy="1745346"/>
          </a:xfrm>
          <a:prstGeom prst="rect">
            <a:avLst/>
          </a:prstGeom>
        </p:spPr>
      </p:pic>
      <p:sp>
        <p:nvSpPr>
          <p:cNvPr id="12" name="Left-Right Arrow 11"/>
          <p:cNvSpPr/>
          <p:nvPr/>
        </p:nvSpPr>
        <p:spPr>
          <a:xfrm>
            <a:off x="5921267" y="2748240"/>
            <a:ext cx="1249440" cy="3987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124523" y="5862990"/>
            <a:ext cx="2135245" cy="646331"/>
          </a:xfrm>
          <a:prstGeom prst="rect">
            <a:avLst/>
          </a:prstGeom>
          <a:noFill/>
        </p:spPr>
        <p:txBody>
          <a:bodyPr wrap="none" rtlCol="0">
            <a:spAutoFit/>
          </a:bodyPr>
          <a:lstStyle/>
          <a:p>
            <a:pPr algn="ctr"/>
            <a:r>
              <a:rPr lang="en-US" b="1" dirty="0" smtClean="0">
                <a:solidFill>
                  <a:srgbClr val="0000FF"/>
                </a:solidFill>
              </a:rPr>
              <a:t>Converts to browser </a:t>
            </a:r>
          </a:p>
          <a:p>
            <a:pPr algn="ctr"/>
            <a:r>
              <a:rPr lang="en-US" b="1" dirty="0" smtClean="0">
                <a:solidFill>
                  <a:srgbClr val="0000FF"/>
                </a:solidFill>
              </a:rPr>
              <a:t>specific actions</a:t>
            </a:r>
            <a:endParaRPr lang="en-US" b="1" dirty="0">
              <a:solidFill>
                <a:srgbClr val="0000FF"/>
              </a:solidFill>
            </a:endParaRPr>
          </a:p>
        </p:txBody>
      </p:sp>
      <p:sp>
        <p:nvSpPr>
          <p:cNvPr id="14" name="Rounded Rectangle 13"/>
          <p:cNvSpPr/>
          <p:nvPr/>
        </p:nvSpPr>
        <p:spPr>
          <a:xfrm>
            <a:off x="4213119" y="4132394"/>
            <a:ext cx="1708148" cy="120361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Google Chrome Driver</a:t>
            </a:r>
            <a:endParaRPr lang="en-US" b="1" dirty="0">
              <a:solidFill>
                <a:schemeClr val="tx1"/>
              </a:solidFill>
            </a:endParaRPr>
          </a:p>
        </p:txBody>
      </p:sp>
      <p:sp>
        <p:nvSpPr>
          <p:cNvPr id="15" name="Left-Right Arrow 14"/>
          <p:cNvSpPr/>
          <p:nvPr/>
        </p:nvSpPr>
        <p:spPr>
          <a:xfrm>
            <a:off x="3351939" y="4631217"/>
            <a:ext cx="861180" cy="3987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Right Arrow 16"/>
          <p:cNvSpPr/>
          <p:nvPr/>
        </p:nvSpPr>
        <p:spPr>
          <a:xfrm>
            <a:off x="5921267" y="4645986"/>
            <a:ext cx="1249440" cy="3987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293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Mock Objects</a:t>
            </a:r>
            <a:endParaRPr lang="en-US" dirty="0"/>
          </a:p>
        </p:txBody>
      </p:sp>
      <p:sp>
        <p:nvSpPr>
          <p:cNvPr id="3" name="Content Placeholder 2"/>
          <p:cNvSpPr>
            <a:spLocks noGrp="1"/>
          </p:cNvSpPr>
          <p:nvPr>
            <p:ph idx="1"/>
          </p:nvPr>
        </p:nvSpPr>
        <p:spPr/>
        <p:txBody>
          <a:bodyPr/>
          <a:lstStyle/>
          <a:p>
            <a:pPr marL="0" indent="0">
              <a:buNone/>
            </a:pPr>
            <a:r>
              <a:rPr lang="en-US" dirty="0"/>
              <a:t>What if you are working a component, which relies on your teammate’s component. Unfortunately, your teammate (as always) is not as efficient as you are. Can you test your program now?</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CalculatingMachine.java; TestWithMock.java</a:t>
            </a:r>
            <a:endParaRPr lang="en-US" dirty="0"/>
          </a:p>
        </p:txBody>
      </p:sp>
    </p:spTree>
    <p:extLst>
      <p:ext uri="{BB962C8B-B14F-4D97-AF65-F5344CB8AC3E}">
        <p14:creationId xmlns:p14="http://schemas.microsoft.com/office/powerpoint/2010/main" val="115242944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Objects</a:t>
            </a:r>
            <a:endParaRPr lang="en-US" dirty="0"/>
          </a:p>
        </p:txBody>
      </p:sp>
      <p:sp>
        <p:nvSpPr>
          <p:cNvPr id="5" name="Content Placeholder 4"/>
          <p:cNvSpPr>
            <a:spLocks noGrp="1"/>
          </p:cNvSpPr>
          <p:nvPr>
            <p:ph idx="1"/>
          </p:nvPr>
        </p:nvSpPr>
        <p:spPr>
          <a:xfrm>
            <a:off x="457200" y="1600200"/>
            <a:ext cx="8229600" cy="4713514"/>
          </a:xfrm>
        </p:spPr>
        <p:txBody>
          <a:bodyPr/>
          <a:lstStyle/>
          <a:p>
            <a:r>
              <a:rPr lang="en-US" dirty="0" smtClean="0"/>
              <a:t>Find a link in a webpage with a given name and click the link</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OpenLinkName.java</a:t>
            </a:r>
            <a:endParaRPr lang="en-US" dirty="0"/>
          </a:p>
        </p:txBody>
      </p:sp>
    </p:spTree>
    <p:extLst>
      <p:ext uri="{BB962C8B-B14F-4D97-AF65-F5344CB8AC3E}">
        <p14:creationId xmlns:p14="http://schemas.microsoft.com/office/powerpoint/2010/main" val="60454645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Objects</a:t>
            </a:r>
            <a:endParaRPr lang="en-US" dirty="0"/>
          </a:p>
        </p:txBody>
      </p:sp>
      <p:sp>
        <p:nvSpPr>
          <p:cNvPr id="5" name="Content Placeholder 4"/>
          <p:cNvSpPr>
            <a:spLocks noGrp="1"/>
          </p:cNvSpPr>
          <p:nvPr>
            <p:ph idx="1"/>
          </p:nvPr>
        </p:nvSpPr>
        <p:spPr>
          <a:xfrm>
            <a:off x="457200" y="1600200"/>
            <a:ext cx="8229600" cy="4713514"/>
          </a:xfrm>
        </p:spPr>
        <p:txBody>
          <a:bodyPr/>
          <a:lstStyle/>
          <a:p>
            <a:r>
              <a:rPr lang="en-US" dirty="0" smtClean="0"/>
              <a:t>Find all link objects in a webpage. Click on all these links.</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FindAllLink.java; FindAndClickAllLinks.java</a:t>
            </a:r>
            <a:endParaRPr lang="en-US" dirty="0"/>
          </a:p>
        </p:txBody>
      </p:sp>
    </p:spTree>
    <p:extLst>
      <p:ext uri="{BB962C8B-B14F-4D97-AF65-F5344CB8AC3E}">
        <p14:creationId xmlns:p14="http://schemas.microsoft.com/office/powerpoint/2010/main" val="244628914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7</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Test the new </a:t>
            </a:r>
            <a:r>
              <a:rPr lang="en-US" dirty="0" err="1" smtClean="0"/>
              <a:t>istd.sutd.edu.sg</a:t>
            </a:r>
            <a:r>
              <a:rPr lang="en-US" dirty="0" smtClean="0"/>
              <a:t> webpage by randomly clicking links. The process may go on forever.  </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MonkeyTestISTD.java</a:t>
            </a:r>
            <a:endParaRPr lang="en-US" dirty="0"/>
          </a:p>
        </p:txBody>
      </p:sp>
    </p:spTree>
    <p:extLst>
      <p:ext uri="{BB962C8B-B14F-4D97-AF65-F5344CB8AC3E}">
        <p14:creationId xmlns:p14="http://schemas.microsoft.com/office/powerpoint/2010/main" val="175240470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Filling Button Texts</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Fill up login and password and login to your </a:t>
            </a:r>
            <a:r>
              <a:rPr lang="en-US" dirty="0"/>
              <a:t>G</a:t>
            </a:r>
            <a:r>
              <a:rPr lang="en-US" dirty="0" smtClean="0"/>
              <a:t>oogle account automatically. Order food by a program. </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FindMessageText.java; </a:t>
            </a:r>
            <a:r>
              <a:rPr lang="en-US" dirty="0" smtClean="0"/>
              <a:t>OrderFoodWithBot</a:t>
            </a:r>
            <a:r>
              <a:rPr lang="en-US" dirty="0" smtClean="0"/>
              <a:t>.java</a:t>
            </a:r>
            <a:endParaRPr lang="en-US" dirty="0"/>
          </a:p>
        </p:txBody>
      </p:sp>
    </p:spTree>
    <p:extLst>
      <p:ext uri="{BB962C8B-B14F-4D97-AF65-F5344CB8AC3E}">
        <p14:creationId xmlns:p14="http://schemas.microsoft.com/office/powerpoint/2010/main" val="272138695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8</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Extend the food ordering bot to show a list of restaurants in your area once you are logged in.</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OrderFoodWithBotExtended.java</a:t>
            </a:r>
            <a:endParaRPr lang="en-US" dirty="0"/>
          </a:p>
        </p:txBody>
      </p:sp>
    </p:spTree>
    <p:extLst>
      <p:ext uri="{BB962C8B-B14F-4D97-AF65-F5344CB8AC3E}">
        <p14:creationId xmlns:p14="http://schemas.microsoft.com/office/powerpoint/2010/main" val="51468650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Wait</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Consider the Google login example. We do not need to wait always 10 seconds. We only need to wait until the “password” field becomes visible in the page. Selenium provides the class </a:t>
            </a:r>
            <a:r>
              <a:rPr lang="en-US" dirty="0" smtClean="0">
                <a:solidFill>
                  <a:srgbClr val="0000FF"/>
                </a:solidFill>
              </a:rPr>
              <a:t>ExpectedCondition</a:t>
            </a:r>
            <a:r>
              <a:rPr lang="en-US" dirty="0" smtClean="0"/>
              <a:t> for this purpose.</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ExplicitWaitGoogleLogin.java</a:t>
            </a:r>
            <a:endParaRPr lang="en-US" dirty="0"/>
          </a:p>
        </p:txBody>
      </p:sp>
    </p:spTree>
    <p:extLst>
      <p:ext uri="{BB962C8B-B14F-4D97-AF65-F5344CB8AC3E}">
        <p14:creationId xmlns:p14="http://schemas.microsoft.com/office/powerpoint/2010/main" val="350313507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9</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Write a test to do the following: Send 20 invalid usernames to Google login form (be innovative about the invalid user names) and then login with your user name and password.</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LoginBotWithInvalidValidUser.java</a:t>
            </a:r>
            <a:endParaRPr lang="en-US" dirty="0"/>
          </a:p>
        </p:txBody>
      </p:sp>
    </p:spTree>
    <p:extLst>
      <p:ext uri="{BB962C8B-B14F-4D97-AF65-F5344CB8AC3E}">
        <p14:creationId xmlns:p14="http://schemas.microsoft.com/office/powerpoint/2010/main" val="2066124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Broken Links</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Finding and clicking all links still require a human observer to check what is happening with the software. It will be useful if all links are checked automatically for potential breakage.</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BrokenLinkFinder.java</a:t>
            </a:r>
            <a:endParaRPr lang="en-US" dirty="0"/>
          </a:p>
        </p:txBody>
      </p:sp>
    </p:spTree>
    <p:extLst>
      <p:ext uri="{BB962C8B-B14F-4D97-AF65-F5344CB8AC3E}">
        <p14:creationId xmlns:p14="http://schemas.microsoft.com/office/powerpoint/2010/main" val="217310880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Cohort Exercise 10</a:t>
            </a:r>
            <a:endParaRPr lang="en-US" dirty="0"/>
          </a:p>
        </p:txBody>
      </p:sp>
      <p:sp>
        <p:nvSpPr>
          <p:cNvPr id="5" name="Content Placeholder 4"/>
          <p:cNvSpPr>
            <a:spLocks noGrp="1"/>
          </p:cNvSpPr>
          <p:nvPr>
            <p:ph idx="1"/>
          </p:nvPr>
        </p:nvSpPr>
        <p:spPr>
          <a:xfrm>
            <a:off x="457200" y="1600200"/>
            <a:ext cx="8229600" cy="4713514"/>
          </a:xfrm>
        </p:spPr>
        <p:txBody>
          <a:bodyPr/>
          <a:lstStyle/>
          <a:p>
            <a:pPr algn="just"/>
            <a:r>
              <a:rPr lang="en-US" dirty="0" smtClean="0"/>
              <a:t>Write a test to check whether all web pages </a:t>
            </a:r>
            <a:r>
              <a:rPr lang="en-US" i="1" dirty="0" smtClean="0">
                <a:solidFill>
                  <a:srgbClr val="0000FF"/>
                </a:solidFill>
              </a:rPr>
              <a:t>directly</a:t>
            </a:r>
            <a:r>
              <a:rPr lang="en-US" dirty="0" smtClean="0"/>
              <a:t> reachable from a given webpage have titles. The test will fail if any such directly reachable webpage has an empty title. Hint: Use </a:t>
            </a:r>
            <a:r>
              <a:rPr lang="en-US" dirty="0" smtClean="0">
                <a:solidFill>
                  <a:srgbClr val="0000FF"/>
                </a:solidFill>
              </a:rPr>
              <a:t>getTitle() </a:t>
            </a:r>
            <a:r>
              <a:rPr lang="en-US" dirty="0" smtClean="0"/>
              <a:t>from the web driver.</a:t>
            </a:r>
            <a:endParaRPr lang="en-US" dirty="0"/>
          </a:p>
        </p:txBody>
      </p:sp>
      <p:sp>
        <p:nvSpPr>
          <p:cNvPr id="6" name="TextBox 5"/>
          <p:cNvSpPr txBox="1"/>
          <p:nvPr/>
        </p:nvSpPr>
        <p:spPr>
          <a:xfrm>
            <a:off x="990600" y="5688191"/>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HeaderNameFinder.java</a:t>
            </a:r>
            <a:endParaRPr lang="en-US" dirty="0"/>
          </a:p>
        </p:txBody>
      </p:sp>
    </p:spTree>
    <p:extLst>
      <p:ext uri="{BB962C8B-B14F-4D97-AF65-F5344CB8AC3E}">
        <p14:creationId xmlns:p14="http://schemas.microsoft.com/office/powerpoint/2010/main" val="117960253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Web App Testing</a:t>
            </a:r>
            <a:endParaRPr lang="en-US" dirty="0"/>
          </a:p>
        </p:txBody>
      </p:sp>
      <p:sp>
        <p:nvSpPr>
          <p:cNvPr id="5" name="Content Placeholder 4"/>
          <p:cNvSpPr>
            <a:spLocks noGrp="1"/>
          </p:cNvSpPr>
          <p:nvPr>
            <p:ph idx="1"/>
          </p:nvPr>
        </p:nvSpPr>
        <p:spPr>
          <a:xfrm>
            <a:off x="457200" y="1600200"/>
            <a:ext cx="8229600" cy="4713514"/>
          </a:xfrm>
        </p:spPr>
        <p:txBody>
          <a:bodyPr>
            <a:normAutofit/>
          </a:bodyPr>
          <a:lstStyle/>
          <a:p>
            <a:pPr algn="just"/>
            <a:r>
              <a:rPr lang="en-US" sz="2400" dirty="0">
                <a:hlinkClick r:id="rId2"/>
              </a:rPr>
              <a:t>https://www.guru99.com/accessing-forms-in-</a:t>
            </a:r>
            <a:r>
              <a:rPr lang="en-US" sz="2400" dirty="0" smtClean="0">
                <a:hlinkClick r:id="rId2"/>
              </a:rPr>
              <a:t>webdriver.html</a:t>
            </a:r>
            <a:endParaRPr lang="en-US" sz="2400" dirty="0" smtClean="0"/>
          </a:p>
          <a:p>
            <a:pPr algn="just"/>
            <a:endParaRPr lang="en-US" sz="2400" dirty="0"/>
          </a:p>
        </p:txBody>
      </p:sp>
    </p:spTree>
    <p:extLst>
      <p:ext uri="{BB962C8B-B14F-4D97-AF65-F5344CB8AC3E}">
        <p14:creationId xmlns:p14="http://schemas.microsoft.com/office/powerpoint/2010/main" val="33757080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Invocation on Expectations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exactly(</a:t>
            </a:r>
            <a:r>
              <a:rPr lang="en-US" i="1" dirty="0" smtClean="0"/>
              <a:t>N</a:t>
            </a:r>
            <a:r>
              <a:rPr lang="en-US" dirty="0" smtClean="0"/>
              <a:t>)</a:t>
            </a:r>
            <a:r>
              <a:rPr lang="en-US" dirty="0"/>
              <a:t>.of </a:t>
            </a:r>
            <a:endParaRPr lang="en-US" dirty="0" smtClean="0"/>
          </a:p>
          <a:p>
            <a:pPr lvl="1"/>
            <a:r>
              <a:rPr lang="en-US" dirty="0" smtClean="0"/>
              <a:t>N invocations</a:t>
            </a:r>
          </a:p>
          <a:p>
            <a:r>
              <a:rPr lang="en-US" dirty="0" err="1" smtClean="0"/>
              <a:t>atLeast</a:t>
            </a:r>
            <a:r>
              <a:rPr lang="en-US" dirty="0" smtClean="0"/>
              <a:t>(</a:t>
            </a:r>
            <a:r>
              <a:rPr lang="en-US" i="1" dirty="0" smtClean="0"/>
              <a:t>N</a:t>
            </a:r>
            <a:r>
              <a:rPr lang="en-US" dirty="0" smtClean="0"/>
              <a:t>).of </a:t>
            </a:r>
          </a:p>
          <a:p>
            <a:pPr lvl="1"/>
            <a:r>
              <a:rPr lang="en-US" dirty="0" smtClean="0"/>
              <a:t>&gt;= N invocations</a:t>
            </a:r>
          </a:p>
          <a:p>
            <a:r>
              <a:rPr lang="en-US" dirty="0" err="1" smtClean="0"/>
              <a:t>atMost</a:t>
            </a:r>
            <a:r>
              <a:rPr lang="en-US" dirty="0"/>
              <a:t>(</a:t>
            </a:r>
            <a:r>
              <a:rPr lang="en-US" i="1" dirty="0"/>
              <a:t>n</a:t>
            </a:r>
            <a:r>
              <a:rPr lang="en-US" dirty="0"/>
              <a:t>).of </a:t>
            </a:r>
            <a:endParaRPr lang="en-US" dirty="0" smtClean="0"/>
          </a:p>
          <a:p>
            <a:pPr lvl="1"/>
            <a:r>
              <a:rPr lang="en-US" dirty="0" smtClean="0"/>
              <a:t>&lt;= N invocations</a:t>
            </a:r>
          </a:p>
          <a:p>
            <a:r>
              <a:rPr lang="en-US" dirty="0" smtClean="0"/>
              <a:t>Between(</a:t>
            </a:r>
            <a:r>
              <a:rPr lang="en-US" i="1" dirty="0"/>
              <a:t>M</a:t>
            </a:r>
            <a:r>
              <a:rPr lang="en-US" i="1" dirty="0" smtClean="0"/>
              <a:t>in</a:t>
            </a:r>
            <a:r>
              <a:rPr lang="en-US" dirty="0"/>
              <a:t>, </a:t>
            </a:r>
            <a:r>
              <a:rPr lang="en-US" i="1" dirty="0" smtClean="0"/>
              <a:t>Max</a:t>
            </a:r>
            <a:r>
              <a:rPr lang="en-US" dirty="0"/>
              <a:t>).of </a:t>
            </a:r>
            <a:endParaRPr lang="en-US" dirty="0" smtClean="0"/>
          </a:p>
          <a:p>
            <a:pPr lvl="1"/>
            <a:r>
              <a:rPr lang="en-US" dirty="0" smtClean="0"/>
              <a:t>Min &lt;= invocation &lt;= Max</a:t>
            </a:r>
          </a:p>
          <a:p>
            <a:r>
              <a:rPr lang="en-US" dirty="0" smtClean="0"/>
              <a:t>Never</a:t>
            </a:r>
          </a:p>
          <a:p>
            <a:pPr lvl="1"/>
            <a:r>
              <a:rPr lang="en-US" dirty="0" smtClean="0">
                <a:solidFill>
                  <a:srgbClr val="FF0000"/>
                </a:solidFill>
              </a:rPr>
              <a:t>Zero</a:t>
            </a:r>
            <a:r>
              <a:rPr lang="en-US" dirty="0" smtClean="0"/>
              <a:t> invocation</a:t>
            </a:r>
            <a:endParaRPr lang="en-US" dirty="0"/>
          </a:p>
        </p:txBody>
      </p:sp>
    </p:spTree>
    <p:extLst>
      <p:ext uri="{BB962C8B-B14F-4D97-AF65-F5344CB8AC3E}">
        <p14:creationId xmlns:p14="http://schemas.microsoft.com/office/powerpoint/2010/main" val="161883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a:t>
            </a:r>
            <a:endParaRPr lang="en-US" dirty="0"/>
          </a:p>
        </p:txBody>
      </p:sp>
      <p:sp>
        <p:nvSpPr>
          <p:cNvPr id="3" name="Content Placeholder 2"/>
          <p:cNvSpPr>
            <a:spLocks noGrp="1"/>
          </p:cNvSpPr>
          <p:nvPr>
            <p:ph idx="1"/>
          </p:nvPr>
        </p:nvSpPr>
        <p:spPr/>
        <p:txBody>
          <a:bodyPr/>
          <a:lstStyle/>
          <a:p>
            <a:pPr marL="0" indent="0">
              <a:buNone/>
            </a:pPr>
            <a:r>
              <a:rPr lang="en-US" dirty="0"/>
              <a:t>Given Sorter.java and FindMaxUsingSorting.java, write a test case for method </a:t>
            </a:r>
            <a:r>
              <a:rPr lang="en-US" dirty="0" err="1"/>
              <a:t>FindMax</a:t>
            </a:r>
            <a:r>
              <a:rPr lang="en-US" dirty="0"/>
              <a:t> without implementing Sorter.java first.</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TestSortingWithMock.java</a:t>
            </a:r>
          </a:p>
        </p:txBody>
      </p:sp>
    </p:spTree>
    <p:extLst>
      <p:ext uri="{BB962C8B-B14F-4D97-AF65-F5344CB8AC3E}">
        <p14:creationId xmlns:p14="http://schemas.microsoft.com/office/powerpoint/2010/main" val="40562114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Security</a:t>
            </a:r>
            <a:endParaRPr lang="en-US" dirty="0"/>
          </a:p>
        </p:txBody>
      </p:sp>
      <p:pic>
        <p:nvPicPr>
          <p:cNvPr id="5" name="Picture 4" descr="Screen Shot 2018-01-29 at 22.02.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128" y="1417638"/>
            <a:ext cx="5750681" cy="5378791"/>
          </a:xfrm>
          <a:prstGeom prst="rect">
            <a:avLst/>
          </a:prstGeom>
        </p:spPr>
      </p:pic>
    </p:spTree>
    <p:extLst>
      <p:ext uri="{BB962C8B-B14F-4D97-AF65-F5344CB8AC3E}">
        <p14:creationId xmlns:p14="http://schemas.microsoft.com/office/powerpoint/2010/main" val="37528365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Security</a:t>
            </a:r>
            <a:endParaRPr lang="en-US" dirty="0"/>
          </a:p>
        </p:txBody>
      </p:sp>
      <p:pic>
        <p:nvPicPr>
          <p:cNvPr id="4" name="Picture 3"/>
          <p:cNvPicPr>
            <a:picLocks noChangeAspect="1"/>
          </p:cNvPicPr>
          <p:nvPr/>
        </p:nvPicPr>
        <p:blipFill>
          <a:blip r:embed="rId2"/>
          <a:stretch>
            <a:fillRect/>
          </a:stretch>
        </p:blipFill>
        <p:spPr>
          <a:xfrm>
            <a:off x="1100668" y="1271432"/>
            <a:ext cx="7245048" cy="5402333"/>
          </a:xfrm>
          <a:prstGeom prst="rect">
            <a:avLst/>
          </a:prstGeom>
        </p:spPr>
      </p:pic>
    </p:spTree>
    <p:extLst>
      <p:ext uri="{BB962C8B-B14F-4D97-AF65-F5344CB8AC3E}">
        <p14:creationId xmlns:p14="http://schemas.microsoft.com/office/powerpoint/2010/main" val="23801673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Security</a:t>
            </a:r>
            <a:endParaRPr lang="en-US" dirty="0"/>
          </a:p>
        </p:txBody>
      </p:sp>
      <p:pic>
        <p:nvPicPr>
          <p:cNvPr id="4" name="Picture 3"/>
          <p:cNvPicPr>
            <a:picLocks noChangeAspect="1"/>
          </p:cNvPicPr>
          <p:nvPr/>
        </p:nvPicPr>
        <p:blipFill>
          <a:blip r:embed="rId2"/>
          <a:stretch>
            <a:fillRect/>
          </a:stretch>
        </p:blipFill>
        <p:spPr>
          <a:xfrm>
            <a:off x="457200" y="1417638"/>
            <a:ext cx="7937396" cy="5000727"/>
          </a:xfrm>
          <a:prstGeom prst="rect">
            <a:avLst/>
          </a:prstGeom>
        </p:spPr>
      </p:pic>
    </p:spTree>
    <p:extLst>
      <p:ext uri="{BB962C8B-B14F-4D97-AF65-F5344CB8AC3E}">
        <p14:creationId xmlns:p14="http://schemas.microsoft.com/office/powerpoint/2010/main" val="212716576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25933</TotalTime>
  <Words>2673</Words>
  <Application>Microsoft Macintosh PowerPoint</Application>
  <PresentationFormat>On-screen Show (4:3)</PresentationFormat>
  <Paragraphs>229</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Software Testing (Advanced)</vt:lpstr>
      <vt:lpstr>Testing before Developing</vt:lpstr>
      <vt:lpstr>Idea</vt:lpstr>
      <vt:lpstr>Mock Objects</vt:lpstr>
      <vt:lpstr>Invocation on Expectations</vt:lpstr>
      <vt:lpstr>Exercise 1</vt:lpstr>
      <vt:lpstr>Software Security</vt:lpstr>
      <vt:lpstr>Software Security</vt:lpstr>
      <vt:lpstr>Software Security</vt:lpstr>
      <vt:lpstr>A Simple Vulnerability</vt:lpstr>
      <vt:lpstr>A Simple Vulnerability</vt:lpstr>
      <vt:lpstr>Security Testing</vt:lpstr>
      <vt:lpstr>Fuzzing</vt:lpstr>
      <vt:lpstr>Fuzzing</vt:lpstr>
      <vt:lpstr>PowerPoint Presentation</vt:lpstr>
      <vt:lpstr>Fuzzing</vt:lpstr>
      <vt:lpstr>Fuzzer Output</vt:lpstr>
      <vt:lpstr>Reasons for Bombing</vt:lpstr>
      <vt:lpstr>Safe Coding Practices</vt:lpstr>
      <vt:lpstr>Cohort Exercise 2</vt:lpstr>
      <vt:lpstr>Fuzzer Output</vt:lpstr>
      <vt:lpstr>Challenge</vt:lpstr>
      <vt:lpstr>Idea</vt:lpstr>
      <vt:lpstr>Mutation</vt:lpstr>
      <vt:lpstr>Mutation</vt:lpstr>
      <vt:lpstr>Cohort Exercise 3</vt:lpstr>
      <vt:lpstr>Mutation Operators</vt:lpstr>
      <vt:lpstr>Cohort Exercise 4</vt:lpstr>
      <vt:lpstr>Fuzzer Output</vt:lpstr>
      <vt:lpstr>Idea</vt:lpstr>
      <vt:lpstr>Idea</vt:lpstr>
      <vt:lpstr>Idea</vt:lpstr>
      <vt:lpstr>Idea</vt:lpstr>
      <vt:lpstr>Idea</vt:lpstr>
      <vt:lpstr>Derivation of inputs from grammar</vt:lpstr>
      <vt:lpstr>Cohort Exercise 5</vt:lpstr>
      <vt:lpstr>Cohort Exercise 6</vt:lpstr>
      <vt:lpstr>Web System Testing</vt:lpstr>
      <vt:lpstr>Web System Testing</vt:lpstr>
      <vt:lpstr>Link Objects</vt:lpstr>
      <vt:lpstr>Link Objects</vt:lpstr>
      <vt:lpstr>Cohort Exercise 7</vt:lpstr>
      <vt:lpstr>Filling Button Texts</vt:lpstr>
      <vt:lpstr>Cohort Exercise 8</vt:lpstr>
      <vt:lpstr>Explicit Wait</vt:lpstr>
      <vt:lpstr>Cohort Exercise 9</vt:lpstr>
      <vt:lpstr>Checking Broken Links</vt:lpstr>
      <vt:lpstr>Cohort Exercise 10</vt:lpstr>
      <vt:lpstr>More on Web App Testing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Sudipta Chattopadhyay</dc:creator>
  <cp:lastModifiedBy>Sudipta Chattopadhyay</cp:lastModifiedBy>
  <cp:revision>177</cp:revision>
  <dcterms:created xsi:type="dcterms:W3CDTF">2018-01-29T14:00:16Z</dcterms:created>
  <dcterms:modified xsi:type="dcterms:W3CDTF">2018-02-25T14:37:29Z</dcterms:modified>
</cp:coreProperties>
</file>